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4180" r:id="rId2"/>
  </p:sldMasterIdLst>
  <p:notesMasterIdLst>
    <p:notesMasterId r:id="rId36"/>
  </p:notesMasterIdLst>
  <p:sldIdLst>
    <p:sldId id="256" r:id="rId3"/>
    <p:sldId id="266" r:id="rId4"/>
    <p:sldId id="268" r:id="rId5"/>
    <p:sldId id="261" r:id="rId6"/>
    <p:sldId id="262" r:id="rId7"/>
    <p:sldId id="273" r:id="rId8"/>
    <p:sldId id="306" r:id="rId9"/>
    <p:sldId id="307" r:id="rId10"/>
    <p:sldId id="308" r:id="rId11"/>
    <p:sldId id="309" r:id="rId12"/>
    <p:sldId id="297" r:id="rId13"/>
    <p:sldId id="257" r:id="rId14"/>
    <p:sldId id="258" r:id="rId15"/>
    <p:sldId id="259" r:id="rId16"/>
    <p:sldId id="305" r:id="rId17"/>
    <p:sldId id="278" r:id="rId18"/>
    <p:sldId id="310" r:id="rId19"/>
    <p:sldId id="300" r:id="rId20"/>
    <p:sldId id="276" r:id="rId21"/>
    <p:sldId id="277" r:id="rId22"/>
    <p:sldId id="279" r:id="rId23"/>
    <p:sldId id="298" r:id="rId24"/>
    <p:sldId id="283" r:id="rId25"/>
    <p:sldId id="296" r:id="rId26"/>
    <p:sldId id="294" r:id="rId27"/>
    <p:sldId id="302" r:id="rId28"/>
    <p:sldId id="281" r:id="rId29"/>
    <p:sldId id="303" r:id="rId30"/>
    <p:sldId id="304" r:id="rId31"/>
    <p:sldId id="288" r:id="rId32"/>
    <p:sldId id="291" r:id="rId33"/>
    <p:sldId id="282" r:id="rId34"/>
    <p:sldId id="28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5B90B1"/>
    <a:srgbClr val="0E7274"/>
    <a:srgbClr val="2679DE"/>
    <a:srgbClr val="3482E0"/>
    <a:srgbClr val="0070C0"/>
    <a:srgbClr val="12979A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518" autoAdjust="0"/>
  </p:normalViewPr>
  <p:slideViewPr>
    <p:cSldViewPr>
      <p:cViewPr>
        <p:scale>
          <a:sx n="100" d="100"/>
          <a:sy n="100" d="100"/>
        </p:scale>
        <p:origin x="-72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0EE82E-64D0-4BFE-8C7E-913269514378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B5587-B740-456A-B3C9-5921F20C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3C698-069D-4EF4-8BA8-802CF8193F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87D96-F43D-45C4-A474-58D553D5A1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C95FD-CFDD-4048-AB55-58E4421B78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48B356-576F-48AF-B39D-C80923DC80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CF033-74B1-4B14-9561-AF805184D2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A79D1-412D-4509-8A14-432E23978B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A991E-4F26-47B4-82D4-665BA6525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4C9DE-7525-4CC0-B6BF-5B0522D73A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1038B-82A8-4EBA-9046-F01F8EF04F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81DDD-8A97-4FF8-8DD8-B9FC8E6BB0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AC7AA1-609C-4787-93BC-7B6DD92323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74B70-2CF0-4CA5-9653-3A3E890AC6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AD7334-398B-434B-AB65-2CADF6918DB9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84B83A-CAD6-466B-83E2-F89BAEDBE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2CBD-7BCA-467C-A099-4E191552CFC1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2578-023A-48EE-835E-85D43F65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5E65-674D-4494-A3FF-704B8C0B031C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7CA4-8A8D-49C7-985D-D4A6B164A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AEEB9-780E-4299-B48A-E5B218C8ECB1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18E6-03AA-41E7-A0D5-90902D8BA6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74A6B-D160-4581-8359-51DEB2371115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88420-620F-4652-A0E1-EB52EE310F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D2E29-84EB-405C-BD5C-06623A0C8AA5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F5D3C-0BD4-4F22-BB77-5C4511BEA0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D8766-9B54-4D9B-9DBF-66AB7597852D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15A5-963C-4BC4-8C2D-FB6D82E17D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711C6-EBA2-4AD2-A28D-E0933504CE12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E3B9-6848-450B-A811-BCE411CAB2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E3543-AAF0-4F0E-B28E-17B0B6343007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D096A-DEB2-4BA3-A191-5B1B7BD1B2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FC2F0-6448-4371-A631-A26F1CAEA348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9C33D-752E-480C-8D76-0E032AFD12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CD030-D4E4-4769-8057-DE00CCDE8058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B175F-0ACD-4E84-9FC4-BA9E2A9192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B5FE-48B5-48B9-A6C8-866400A80D88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718E-4D9B-43C8-AB7D-D3D97312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24EF70-878A-47AC-9589-B827549C0ACE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D709-89CF-407C-B66F-51F4C5D424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2311B-C7EE-4422-BD51-8E51CC8C873B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17B8A-3A88-42A8-8C7B-8E49092D3D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1AFAC-774A-43F9-8856-30255111CA87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437DA-1341-40A3-BB41-8F000AE63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CCF40-9D01-4525-8C94-381B5C63857C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42EB52-D966-4746-8377-2A84892EE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C61522-3447-477A-97D0-DBF43ECE741D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291B8-C904-45F0-A09C-B6B71638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C293DE-35EE-4514-B37A-A0EEE55E557D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9CA465-B378-4DEB-9A0B-DAD3B0852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F8E838-BF03-49C9-8695-34E9108A78E1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4236E4-F0FB-42B9-A279-891461E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4B39-A21C-406B-B771-0E6168C1357E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B8F9-3727-4AB6-83D2-C3059CA7D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A2A828-C8C7-4F55-9D24-10B494628C06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BC008E-99BB-4F77-8ECA-398F0A12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4F05C4-A2B2-4E49-8F51-FBFD1E247076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52226D-01E6-4B06-8570-D5936C798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3D9E78-E6B7-4656-8CC8-8954D82285A5}" type="datetimeFigureOut">
              <a:rPr lang="en-US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78041C-B01A-41B1-832E-C1D7B4A3E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59" r:id="rId2"/>
    <p:sldLayoutId id="2147484174" r:id="rId3"/>
    <p:sldLayoutId id="2147484175" r:id="rId4"/>
    <p:sldLayoutId id="2147484176" r:id="rId5"/>
    <p:sldLayoutId id="2147484177" r:id="rId6"/>
    <p:sldLayoutId id="2147484160" r:id="rId7"/>
    <p:sldLayoutId id="2147484178" r:id="rId8"/>
    <p:sldLayoutId id="2147484179" r:id="rId9"/>
    <p:sldLayoutId id="2147484161" r:id="rId10"/>
    <p:sldLayoutId id="21474841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75C678-6363-4FA7-BC32-D9C03BE5E2C4}" type="datetimeFigureOut">
              <a:rPr lang="en-US" smtClean="0"/>
              <a:pPr>
                <a:defRPr/>
              </a:pPr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9B01AC-24F6-4ED3-B249-26BE11D9E2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www.biojobblog.com/surprise(1).jpg&amp;imgrefurl=http://tvlowcostusa.wordpress.com/&amp;h=391&amp;w=386&amp;sz=91&amp;tbnid=Q0LjsbCUClkbPM::&amp;tbnh=123&amp;tbnw=121&amp;prev=/images?q=photo+of+surprise&amp;usg=__OyC71JXZFdFjJkZnIGpm_NdPJJ8=&amp;ei=D-MFSsGhGM7gtge934SfBw&amp;sa=X&amp;oi=image_result&amp;resnum=1&amp;ct=image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og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835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TEMP\Local Settings\Application Data\IM\Identities\{87C874E8-E100-43FB-8895-4151E3A2DA13}\Signature\{E2DBFCB1-66D3-495A-93F8-D3F83DBB3D85}\USGBS2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257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TEMP\Local Settings\Application Data\IM\Identities\{87C874E8-E100-43FB-8895-4151E3A2DA13}\Signature\{E2DBFCB1-66D3-495A-93F8-D3F83DBB3D85}\BOMA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2578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TEMP\Local Settings\Application Data\IM\Identities\{87C874E8-E100-43FB-8895-4151E3A2DA13}\Signature\{E2DBFCB1-66D3-495A-93F8-D3F83DBB3D85}\AWT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2578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304800" y="228600"/>
            <a:ext cx="94488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Results of Improper Water Treatment</a:t>
            </a:r>
            <a:endParaRPr lang="en-US" u="sng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1828800"/>
            <a:ext cx="9144000" cy="35163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50" name="Picture 7" descr="PA220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PA220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06850"/>
            <a:ext cx="3810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Sub Cool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19200"/>
            <a:ext cx="3960813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381000"/>
            <a:ext cx="9144000" cy="2286000"/>
          </a:xfrm>
          <a:ln>
            <a:gradFill>
              <a:gsLst>
                <a:gs pos="0">
                  <a:srgbClr val="0E7274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0" rev="0"/>
            </a:camera>
            <a:lightRig rig="soft" dir="t"/>
          </a:scene3d>
          <a:sp3d>
            <a:bevelT/>
            <a:bevelB w="165100" prst="coolSlant"/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soft" dir="t"/>
            </a:scene3d>
            <a:sp3d extrusionH="57150" prstMaterial="softEdge">
              <a:bevelT w="6350" h="0" prst="slope"/>
              <a:bevelB w="0" h="0"/>
            </a:sp3d>
          </a:bodyPr>
          <a:lstStyle/>
          <a:p>
            <a:pPr algn="ctr"/>
            <a:r>
              <a:rPr lang="en-US" sz="9600" u="sng" dirty="0" err="1" smtClean="0">
                <a:ln w="10541" cmpd="sng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101600" dist="127000" dir="3600000" sx="104000" sy="104000" algn="l" rotWithShape="0">
                    <a:prstClr val="black">
                      <a:alpha val="41000"/>
                    </a:prstClr>
                  </a:outerShdw>
                </a:effectLst>
                <a:latin typeface="Arial Black" pitchFamily="34" charset="0"/>
              </a:rPr>
              <a:t>ZeroTek</a:t>
            </a:r>
            <a:endParaRPr lang="en-US" sz="9600" u="sng" dirty="0">
              <a:ln w="10541" cmpd="sng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101600" dist="127000" dir="3600000" sx="104000" sy="104000" algn="l" rotWithShape="0">
                  <a:prstClr val="black">
                    <a:alpha val="41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124200"/>
            <a:ext cx="9144000" cy="1763713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CG Solution’s </a:t>
            </a:r>
            <a:r>
              <a:rPr lang="en-US" sz="4000" b="1" u="sng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4000" b="1" u="sng" dirty="0" err="1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Cycles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Program</a:t>
            </a:r>
          </a:p>
          <a:p>
            <a:pPr>
              <a:defRPr/>
            </a:pP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65688"/>
            <a:ext cx="8075613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286000"/>
            <a:ext cx="91440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lang="en-US" sz="4800" b="1" dirty="0"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“Green” </a:t>
            </a:r>
            <a:r>
              <a:rPr lang="en-US" sz="4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Water Treatment      </a:t>
            </a:r>
            <a:r>
              <a:rPr lang="en-US" sz="4800" b="1" u="sng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 Program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9144000" cy="1676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What is</a:t>
            </a:r>
            <a:r>
              <a:rPr lang="en-US" sz="6600" u="sng" dirty="0" smtClean="0">
                <a:solidFill>
                  <a:srgbClr val="129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u="sng" dirty="0" smtClean="0">
                <a:solidFill>
                  <a:srgbClr val="129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r>
              <a:rPr lang="en-US" sz="6600" u="sng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?</a:t>
            </a:r>
            <a:endParaRPr lang="en-US" sz="6600" u="sng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048000"/>
            <a:ext cx="9144000" cy="4114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Water softener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Multi-media water filter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Patented </a:t>
            </a:r>
            <a:r>
              <a:rPr lang="en-US" sz="4000" b="1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</a:p>
          <a:p>
            <a:pPr>
              <a:defRPr/>
            </a:pP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924800" cy="507841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With our patented chemistry, </a:t>
            </a:r>
            <a:r>
              <a:rPr lang="en-US" b="1" u="sng" dirty="0" err="1" smtClean="0">
                <a:solidFill>
                  <a:schemeClr val="accent1"/>
                </a:solidFill>
              </a:rPr>
              <a:t>ZeroTek</a:t>
            </a:r>
            <a:r>
              <a:rPr lang="en-US" b="1" dirty="0" smtClean="0"/>
              <a:t> </a:t>
            </a:r>
            <a:r>
              <a:rPr lang="en-US" b="1" dirty="0"/>
              <a:t>allows you to </a:t>
            </a:r>
            <a:r>
              <a:rPr lang="en-US" b="1" u="sng" dirty="0">
                <a:solidFill>
                  <a:schemeClr val="accent1"/>
                </a:solidFill>
              </a:rPr>
              <a:t>TURN OFF </a:t>
            </a:r>
            <a:r>
              <a:rPr lang="en-US" b="1" dirty="0"/>
              <a:t>the bleed line </a:t>
            </a:r>
            <a:r>
              <a:rPr lang="en-US" b="1" dirty="0" smtClean="0"/>
              <a:t>and </a:t>
            </a:r>
            <a:r>
              <a:rPr lang="en-US" b="1" u="sng" dirty="0">
                <a:solidFill>
                  <a:schemeClr val="accent1"/>
                </a:solidFill>
              </a:rPr>
              <a:t>SAVE </a:t>
            </a:r>
            <a:r>
              <a:rPr lang="en-US" b="1" dirty="0" smtClean="0"/>
              <a:t> the water </a:t>
            </a:r>
            <a:r>
              <a:rPr lang="en-US" b="1" dirty="0"/>
              <a:t>going down your drain.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Amazing amount of </a:t>
            </a:r>
            <a:r>
              <a:rPr lang="en-US" b="1" u="sng" dirty="0">
                <a:solidFill>
                  <a:schemeClr val="accent1"/>
                </a:solidFill>
              </a:rPr>
              <a:t>SAVINGS</a:t>
            </a:r>
            <a:r>
              <a:rPr lang="en-US" b="1" dirty="0"/>
              <a:t> in water, energy and </a:t>
            </a:r>
            <a:r>
              <a:rPr lang="en-US" b="1" u="sng" dirty="0">
                <a:solidFill>
                  <a:schemeClr val="accent1"/>
                </a:solidFill>
              </a:rPr>
              <a:t>$$$</a:t>
            </a:r>
            <a:r>
              <a:rPr lang="en-US" b="1" dirty="0"/>
              <a:t>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u="sng" dirty="0">
                <a:solidFill>
                  <a:schemeClr val="accent1"/>
                </a:solidFill>
              </a:rPr>
              <a:t>No Scale </a:t>
            </a:r>
            <a:r>
              <a:rPr lang="en-US" b="1" dirty="0"/>
              <a:t>formation.  Any scale present </a:t>
            </a:r>
            <a:r>
              <a:rPr lang="en-US" b="1" dirty="0" smtClean="0"/>
              <a:t>is </a:t>
            </a:r>
            <a:r>
              <a:rPr lang="en-US" b="1" u="sng" dirty="0">
                <a:solidFill>
                  <a:schemeClr val="accent1"/>
                </a:solidFill>
              </a:rPr>
              <a:t>Dissolved</a:t>
            </a:r>
            <a:r>
              <a:rPr lang="en-US" b="1" dirty="0"/>
              <a:t> </a:t>
            </a:r>
            <a:r>
              <a:rPr lang="en-US" b="1" dirty="0" smtClean="0"/>
              <a:t>away.</a:t>
            </a: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Returns system to Manufacturer’s </a:t>
            </a:r>
            <a:r>
              <a:rPr lang="en-US" b="1" u="sng" dirty="0">
                <a:solidFill>
                  <a:schemeClr val="accent1"/>
                </a:solidFill>
              </a:rPr>
              <a:t>Original Specifications </a:t>
            </a:r>
            <a:r>
              <a:rPr lang="en-US" b="1" dirty="0"/>
              <a:t>as a result of scale removal.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u="sng" dirty="0">
                <a:solidFill>
                  <a:schemeClr val="accent1"/>
                </a:solidFill>
              </a:rPr>
              <a:t>Huge</a:t>
            </a:r>
            <a:r>
              <a:rPr lang="en-US" b="1" dirty="0"/>
              <a:t> energy savings on scaled systems.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Corrosion rates are as good or </a:t>
            </a:r>
            <a:r>
              <a:rPr lang="en-US" b="1" u="sng" dirty="0">
                <a:solidFill>
                  <a:schemeClr val="accent1"/>
                </a:solidFill>
              </a:rPr>
              <a:t>BETTER</a:t>
            </a:r>
            <a:r>
              <a:rPr lang="en-US" b="1" dirty="0"/>
              <a:t> than what you are currently experiencing.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System is totally </a:t>
            </a:r>
            <a:r>
              <a:rPr lang="en-US" b="1" u="sng" dirty="0">
                <a:solidFill>
                  <a:schemeClr val="accent1"/>
                </a:solidFill>
              </a:rPr>
              <a:t>AUTOMATED</a:t>
            </a:r>
            <a:r>
              <a:rPr lang="en-US" b="1" dirty="0"/>
              <a:t>, for low or no labor hours.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/>
              <a:t>Adds Points For USGBC </a:t>
            </a:r>
            <a:r>
              <a:rPr lang="en-US" b="1" dirty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LEED</a:t>
            </a:r>
            <a:r>
              <a:rPr lang="en-US" b="1" dirty="0"/>
              <a:t> Building </a:t>
            </a:r>
            <a:r>
              <a:rPr lang="en-US" b="1" u="sng" dirty="0" smtClean="0">
                <a:solidFill>
                  <a:schemeClr val="accent1"/>
                </a:solidFill>
              </a:rPr>
              <a:t>Certification</a:t>
            </a:r>
            <a:r>
              <a:rPr lang="en-US" b="1" dirty="0" smtClean="0"/>
              <a:t>.</a:t>
            </a: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79248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Traditional To </a:t>
            </a:r>
            <a:r>
              <a:rPr lang="en-US" sz="3200" b="1" u="sng" dirty="0" err="1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endParaRPr lang="en-US" sz="3200" b="1" u="sng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1905000" y="76200"/>
            <a:ext cx="5410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i="1" u="sng">
                <a:solidFill>
                  <a:srgbClr val="333399"/>
                </a:solidFill>
              </a:rPr>
              <a:t>Efficiency</a:t>
            </a:r>
            <a:endParaRPr lang="en-US" sz="5000" b="1" i="1" u="sng">
              <a:solidFill>
                <a:srgbClr val="339966"/>
              </a:solidFill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306513" y="1668463"/>
            <a:ext cx="6610350" cy="4630737"/>
            <a:chOff x="1383" y="1138"/>
            <a:chExt cx="4164" cy="2917"/>
          </a:xfrm>
        </p:grpSpPr>
        <p:sp>
          <p:nvSpPr>
            <p:cNvPr id="38924" name="Line 39"/>
            <p:cNvSpPr>
              <a:spLocks noChangeShapeType="1"/>
            </p:cNvSpPr>
            <p:nvPr/>
          </p:nvSpPr>
          <p:spPr bwMode="auto">
            <a:xfrm>
              <a:off x="1680" y="1230"/>
              <a:ext cx="0" cy="25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Line 40"/>
            <p:cNvSpPr>
              <a:spLocks noChangeShapeType="1"/>
            </p:cNvSpPr>
            <p:nvPr/>
          </p:nvSpPr>
          <p:spPr bwMode="auto">
            <a:xfrm>
              <a:off x="1710" y="3840"/>
              <a:ext cx="36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Rectangle 41"/>
            <p:cNvSpPr>
              <a:spLocks noChangeArrowheads="1"/>
            </p:cNvSpPr>
            <p:nvPr/>
          </p:nvSpPr>
          <p:spPr bwMode="auto">
            <a:xfrm>
              <a:off x="1383" y="1138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8927" name="Rectangle 42"/>
            <p:cNvSpPr>
              <a:spLocks noChangeArrowheads="1"/>
            </p:cNvSpPr>
            <p:nvPr/>
          </p:nvSpPr>
          <p:spPr bwMode="auto">
            <a:xfrm>
              <a:off x="1383" y="1426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8928" name="Rectangle 43"/>
            <p:cNvSpPr>
              <a:spLocks noChangeArrowheads="1"/>
            </p:cNvSpPr>
            <p:nvPr/>
          </p:nvSpPr>
          <p:spPr bwMode="auto">
            <a:xfrm>
              <a:off x="1383" y="1810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8929" name="Rectangle 44"/>
            <p:cNvSpPr>
              <a:spLocks noChangeArrowheads="1"/>
            </p:cNvSpPr>
            <p:nvPr/>
          </p:nvSpPr>
          <p:spPr bwMode="auto">
            <a:xfrm>
              <a:off x="1383" y="2194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8930" name="Rectangle 45"/>
            <p:cNvSpPr>
              <a:spLocks noChangeArrowheads="1"/>
            </p:cNvSpPr>
            <p:nvPr/>
          </p:nvSpPr>
          <p:spPr bwMode="auto">
            <a:xfrm>
              <a:off x="1383" y="2578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8931" name="Rectangle 46"/>
            <p:cNvSpPr>
              <a:spLocks noChangeArrowheads="1"/>
            </p:cNvSpPr>
            <p:nvPr/>
          </p:nvSpPr>
          <p:spPr bwMode="auto">
            <a:xfrm>
              <a:off x="1383" y="2962"/>
              <a:ext cx="2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 8</a:t>
              </a:r>
            </a:p>
          </p:txBody>
        </p:sp>
        <p:sp>
          <p:nvSpPr>
            <p:cNvPr id="38932" name="Rectangle 47"/>
            <p:cNvSpPr>
              <a:spLocks noChangeArrowheads="1"/>
            </p:cNvSpPr>
            <p:nvPr/>
          </p:nvSpPr>
          <p:spPr bwMode="auto">
            <a:xfrm>
              <a:off x="1383" y="3346"/>
              <a:ext cx="2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 4</a:t>
              </a:r>
            </a:p>
          </p:txBody>
        </p:sp>
        <p:sp>
          <p:nvSpPr>
            <p:cNvPr id="38933" name="Rectangle 48"/>
            <p:cNvSpPr>
              <a:spLocks noChangeArrowheads="1"/>
            </p:cNvSpPr>
            <p:nvPr/>
          </p:nvSpPr>
          <p:spPr bwMode="auto">
            <a:xfrm>
              <a:off x="1383" y="3634"/>
              <a:ext cx="2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 0</a:t>
              </a:r>
            </a:p>
          </p:txBody>
        </p:sp>
        <p:sp>
          <p:nvSpPr>
            <p:cNvPr id="38934" name="Rectangle 49"/>
            <p:cNvSpPr>
              <a:spLocks noChangeArrowheads="1"/>
            </p:cNvSpPr>
            <p:nvPr/>
          </p:nvSpPr>
          <p:spPr bwMode="auto">
            <a:xfrm>
              <a:off x="1767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.02</a:t>
              </a:r>
            </a:p>
          </p:txBody>
        </p:sp>
        <p:sp>
          <p:nvSpPr>
            <p:cNvPr id="38935" name="Rectangle 50"/>
            <p:cNvSpPr>
              <a:spLocks noChangeArrowheads="1"/>
            </p:cNvSpPr>
            <p:nvPr/>
          </p:nvSpPr>
          <p:spPr bwMode="auto">
            <a:xfrm>
              <a:off x="2199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.04</a:t>
              </a:r>
            </a:p>
          </p:txBody>
        </p:sp>
        <p:sp>
          <p:nvSpPr>
            <p:cNvPr id="38936" name="Rectangle 51"/>
            <p:cNvSpPr>
              <a:spLocks noChangeArrowheads="1"/>
            </p:cNvSpPr>
            <p:nvPr/>
          </p:nvSpPr>
          <p:spPr bwMode="auto">
            <a:xfrm>
              <a:off x="5233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.18</a:t>
              </a:r>
            </a:p>
          </p:txBody>
        </p:sp>
        <p:sp>
          <p:nvSpPr>
            <p:cNvPr id="38937" name="Rectangle 52"/>
            <p:cNvSpPr>
              <a:spLocks noChangeArrowheads="1"/>
            </p:cNvSpPr>
            <p:nvPr/>
          </p:nvSpPr>
          <p:spPr bwMode="auto">
            <a:xfrm>
              <a:off x="3063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.08</a:t>
              </a:r>
            </a:p>
          </p:txBody>
        </p:sp>
        <p:sp>
          <p:nvSpPr>
            <p:cNvPr id="38938" name="Rectangle 53"/>
            <p:cNvSpPr>
              <a:spLocks noChangeArrowheads="1"/>
            </p:cNvSpPr>
            <p:nvPr/>
          </p:nvSpPr>
          <p:spPr bwMode="auto">
            <a:xfrm>
              <a:off x="3505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.10</a:t>
              </a:r>
            </a:p>
          </p:txBody>
        </p:sp>
        <p:sp>
          <p:nvSpPr>
            <p:cNvPr id="38939" name="Rectangle 54"/>
            <p:cNvSpPr>
              <a:spLocks noChangeArrowheads="1"/>
            </p:cNvSpPr>
            <p:nvPr/>
          </p:nvSpPr>
          <p:spPr bwMode="auto">
            <a:xfrm>
              <a:off x="4791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.16</a:t>
              </a:r>
            </a:p>
          </p:txBody>
        </p:sp>
        <p:sp>
          <p:nvSpPr>
            <p:cNvPr id="38940" name="Rectangle 55"/>
            <p:cNvSpPr>
              <a:spLocks noChangeArrowheads="1"/>
            </p:cNvSpPr>
            <p:nvPr/>
          </p:nvSpPr>
          <p:spPr bwMode="auto">
            <a:xfrm>
              <a:off x="3927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.12</a:t>
              </a:r>
            </a:p>
          </p:txBody>
        </p:sp>
        <p:sp>
          <p:nvSpPr>
            <p:cNvPr id="38941" name="Rectangle 56"/>
            <p:cNvSpPr>
              <a:spLocks noChangeArrowheads="1"/>
            </p:cNvSpPr>
            <p:nvPr/>
          </p:nvSpPr>
          <p:spPr bwMode="auto">
            <a:xfrm>
              <a:off x="4359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.14</a:t>
              </a:r>
            </a:p>
          </p:txBody>
        </p:sp>
        <p:sp>
          <p:nvSpPr>
            <p:cNvPr id="38942" name="Rectangle 57"/>
            <p:cNvSpPr>
              <a:spLocks noChangeArrowheads="1"/>
            </p:cNvSpPr>
            <p:nvPr/>
          </p:nvSpPr>
          <p:spPr bwMode="auto">
            <a:xfrm>
              <a:off x="2631" y="3826"/>
              <a:ext cx="3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Arial" pitchFamily="34" charset="0"/>
                </a:rPr>
                <a:t>.06</a:t>
              </a:r>
            </a:p>
          </p:txBody>
        </p:sp>
        <p:sp>
          <p:nvSpPr>
            <p:cNvPr id="38943" name="Line 58"/>
            <p:cNvSpPr>
              <a:spLocks noChangeShapeType="1"/>
            </p:cNvSpPr>
            <p:nvPr/>
          </p:nvSpPr>
          <p:spPr bwMode="auto">
            <a:xfrm flipV="1">
              <a:off x="1920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59"/>
            <p:cNvSpPr>
              <a:spLocks noChangeShapeType="1"/>
            </p:cNvSpPr>
            <p:nvPr/>
          </p:nvSpPr>
          <p:spPr bwMode="auto">
            <a:xfrm flipV="1">
              <a:off x="2352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Line 60"/>
            <p:cNvSpPr>
              <a:spLocks noChangeShapeType="1"/>
            </p:cNvSpPr>
            <p:nvPr/>
          </p:nvSpPr>
          <p:spPr bwMode="auto">
            <a:xfrm flipV="1">
              <a:off x="2784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Line 61"/>
            <p:cNvSpPr>
              <a:spLocks noChangeShapeType="1"/>
            </p:cNvSpPr>
            <p:nvPr/>
          </p:nvSpPr>
          <p:spPr bwMode="auto">
            <a:xfrm flipV="1">
              <a:off x="3216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Line 62"/>
            <p:cNvSpPr>
              <a:spLocks noChangeShapeType="1"/>
            </p:cNvSpPr>
            <p:nvPr/>
          </p:nvSpPr>
          <p:spPr bwMode="auto">
            <a:xfrm flipV="1">
              <a:off x="3648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63"/>
            <p:cNvSpPr>
              <a:spLocks noChangeShapeType="1"/>
            </p:cNvSpPr>
            <p:nvPr/>
          </p:nvSpPr>
          <p:spPr bwMode="auto">
            <a:xfrm flipV="1">
              <a:off x="4080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64"/>
            <p:cNvSpPr>
              <a:spLocks noChangeShapeType="1"/>
            </p:cNvSpPr>
            <p:nvPr/>
          </p:nvSpPr>
          <p:spPr bwMode="auto">
            <a:xfrm flipV="1">
              <a:off x="4512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Line 65"/>
            <p:cNvSpPr>
              <a:spLocks noChangeShapeType="1"/>
            </p:cNvSpPr>
            <p:nvPr/>
          </p:nvSpPr>
          <p:spPr bwMode="auto">
            <a:xfrm flipV="1">
              <a:off x="4944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Line 66"/>
            <p:cNvSpPr>
              <a:spLocks noChangeShapeType="1"/>
            </p:cNvSpPr>
            <p:nvPr/>
          </p:nvSpPr>
          <p:spPr bwMode="auto">
            <a:xfrm flipV="1">
              <a:off x="5376" y="3723"/>
              <a:ext cx="0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Freeform 67"/>
          <p:cNvSpPr>
            <a:spLocks/>
          </p:cNvSpPr>
          <p:nvPr/>
        </p:nvSpPr>
        <p:spPr bwMode="auto">
          <a:xfrm>
            <a:off x="1854200" y="1614488"/>
            <a:ext cx="5183188" cy="4268787"/>
          </a:xfrm>
          <a:custGeom>
            <a:avLst/>
            <a:gdLst>
              <a:gd name="T0" fmla="*/ 5110163 w 3265"/>
              <a:gd name="T1" fmla="*/ 74612 h 2689"/>
              <a:gd name="T2" fmla="*/ 4992688 w 3265"/>
              <a:gd name="T3" fmla="*/ 168275 h 2689"/>
              <a:gd name="T4" fmla="*/ 4851401 w 3265"/>
              <a:gd name="T5" fmla="*/ 223837 h 2689"/>
              <a:gd name="T6" fmla="*/ 4686301 w 3265"/>
              <a:gd name="T7" fmla="*/ 279400 h 2689"/>
              <a:gd name="T8" fmla="*/ 4568826 w 3265"/>
              <a:gd name="T9" fmla="*/ 336550 h 2689"/>
              <a:gd name="T10" fmla="*/ 4403726 w 3265"/>
              <a:gd name="T11" fmla="*/ 411162 h 2689"/>
              <a:gd name="T12" fmla="*/ 4262438 w 3265"/>
              <a:gd name="T13" fmla="*/ 466725 h 2689"/>
              <a:gd name="T14" fmla="*/ 4121151 w 3265"/>
              <a:gd name="T15" fmla="*/ 541337 h 2689"/>
              <a:gd name="T16" fmla="*/ 3979863 w 3265"/>
              <a:gd name="T17" fmla="*/ 617537 h 2689"/>
              <a:gd name="T18" fmla="*/ 3838576 w 3265"/>
              <a:gd name="T19" fmla="*/ 692150 h 2689"/>
              <a:gd name="T20" fmla="*/ 3697288 w 3265"/>
              <a:gd name="T21" fmla="*/ 747712 h 2689"/>
              <a:gd name="T22" fmla="*/ 3556001 w 3265"/>
              <a:gd name="T23" fmla="*/ 803275 h 2689"/>
              <a:gd name="T24" fmla="*/ 3414713 w 3265"/>
              <a:gd name="T25" fmla="*/ 860425 h 2689"/>
              <a:gd name="T26" fmla="*/ 3297238 w 3265"/>
              <a:gd name="T27" fmla="*/ 954087 h 2689"/>
              <a:gd name="T28" fmla="*/ 3178175 w 3265"/>
              <a:gd name="T29" fmla="*/ 1066800 h 2689"/>
              <a:gd name="T30" fmla="*/ 3036888 w 3265"/>
              <a:gd name="T31" fmla="*/ 1158875 h 2689"/>
              <a:gd name="T32" fmla="*/ 2895600 w 3265"/>
              <a:gd name="T33" fmla="*/ 1235075 h 2689"/>
              <a:gd name="T34" fmla="*/ 2425700 w 3265"/>
              <a:gd name="T35" fmla="*/ 1422400 h 2689"/>
              <a:gd name="T36" fmla="*/ 2330450 w 3265"/>
              <a:gd name="T37" fmla="*/ 1608137 h 2689"/>
              <a:gd name="T38" fmla="*/ 2189163 w 3265"/>
              <a:gd name="T39" fmla="*/ 1701800 h 2689"/>
              <a:gd name="T40" fmla="*/ 2071688 w 3265"/>
              <a:gd name="T41" fmla="*/ 1795462 h 2689"/>
              <a:gd name="T42" fmla="*/ 1954213 w 3265"/>
              <a:gd name="T43" fmla="*/ 1889125 h 2689"/>
              <a:gd name="T44" fmla="*/ 1812925 w 3265"/>
              <a:gd name="T45" fmla="*/ 2001837 h 2689"/>
              <a:gd name="T46" fmla="*/ 1719263 w 3265"/>
              <a:gd name="T47" fmla="*/ 2114550 h 2689"/>
              <a:gd name="T48" fmla="*/ 1600200 w 3265"/>
              <a:gd name="T49" fmla="*/ 2244725 h 2689"/>
              <a:gd name="T50" fmla="*/ 1506538 w 3265"/>
              <a:gd name="T51" fmla="*/ 2357437 h 2689"/>
              <a:gd name="T52" fmla="*/ 1389063 w 3265"/>
              <a:gd name="T53" fmla="*/ 2506662 h 2689"/>
              <a:gd name="T54" fmla="*/ 1247775 w 3265"/>
              <a:gd name="T55" fmla="*/ 2619375 h 2689"/>
              <a:gd name="T56" fmla="*/ 1176338 w 3265"/>
              <a:gd name="T57" fmla="*/ 2732087 h 2689"/>
              <a:gd name="T58" fmla="*/ 1106488 w 3265"/>
              <a:gd name="T59" fmla="*/ 2844799 h 2689"/>
              <a:gd name="T60" fmla="*/ 1011238 w 3265"/>
              <a:gd name="T61" fmla="*/ 2974974 h 2689"/>
              <a:gd name="T62" fmla="*/ 941388 w 3265"/>
              <a:gd name="T63" fmla="*/ 3106737 h 2689"/>
              <a:gd name="T64" fmla="*/ 869950 w 3265"/>
              <a:gd name="T65" fmla="*/ 3217862 h 2689"/>
              <a:gd name="T66" fmla="*/ 776288 w 3265"/>
              <a:gd name="T67" fmla="*/ 3330575 h 2689"/>
              <a:gd name="T68" fmla="*/ 658813 w 3265"/>
              <a:gd name="T69" fmla="*/ 3443287 h 2689"/>
              <a:gd name="T70" fmla="*/ 635000 w 3265"/>
              <a:gd name="T71" fmla="*/ 3556000 h 2689"/>
              <a:gd name="T72" fmla="*/ 541338 w 3265"/>
              <a:gd name="T73" fmla="*/ 3667125 h 2689"/>
              <a:gd name="T74" fmla="*/ 446088 w 3265"/>
              <a:gd name="T75" fmla="*/ 3779837 h 2689"/>
              <a:gd name="T76" fmla="*/ 352425 w 3265"/>
              <a:gd name="T77" fmla="*/ 3892550 h 2689"/>
              <a:gd name="T78" fmla="*/ 234950 w 3265"/>
              <a:gd name="T79" fmla="*/ 3986212 h 2689"/>
              <a:gd name="T80" fmla="*/ 117475 w 3265"/>
              <a:gd name="T81" fmla="*/ 4079875 h 2689"/>
              <a:gd name="T82" fmla="*/ 22225 w 3265"/>
              <a:gd name="T83" fmla="*/ 4191000 h 26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65"/>
              <a:gd name="T127" fmla="*/ 0 h 2689"/>
              <a:gd name="T128" fmla="*/ 3265 w 3265"/>
              <a:gd name="T129" fmla="*/ 2689 h 26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65" h="2689">
                <a:moveTo>
                  <a:pt x="3264" y="0"/>
                </a:moveTo>
                <a:lnTo>
                  <a:pt x="3219" y="47"/>
                </a:lnTo>
                <a:lnTo>
                  <a:pt x="3174" y="70"/>
                </a:lnTo>
                <a:lnTo>
                  <a:pt x="3145" y="106"/>
                </a:lnTo>
                <a:lnTo>
                  <a:pt x="3100" y="117"/>
                </a:lnTo>
                <a:lnTo>
                  <a:pt x="3056" y="141"/>
                </a:lnTo>
                <a:lnTo>
                  <a:pt x="3011" y="153"/>
                </a:lnTo>
                <a:lnTo>
                  <a:pt x="2952" y="176"/>
                </a:lnTo>
                <a:lnTo>
                  <a:pt x="2922" y="212"/>
                </a:lnTo>
                <a:lnTo>
                  <a:pt x="2878" y="212"/>
                </a:lnTo>
                <a:lnTo>
                  <a:pt x="2833" y="235"/>
                </a:lnTo>
                <a:lnTo>
                  <a:pt x="2774" y="259"/>
                </a:lnTo>
                <a:lnTo>
                  <a:pt x="2729" y="282"/>
                </a:lnTo>
                <a:lnTo>
                  <a:pt x="2685" y="294"/>
                </a:lnTo>
                <a:lnTo>
                  <a:pt x="2640" y="318"/>
                </a:lnTo>
                <a:lnTo>
                  <a:pt x="2596" y="341"/>
                </a:lnTo>
                <a:lnTo>
                  <a:pt x="2551" y="377"/>
                </a:lnTo>
                <a:lnTo>
                  <a:pt x="2507" y="389"/>
                </a:lnTo>
                <a:lnTo>
                  <a:pt x="2462" y="412"/>
                </a:lnTo>
                <a:lnTo>
                  <a:pt x="2418" y="436"/>
                </a:lnTo>
                <a:lnTo>
                  <a:pt x="2373" y="448"/>
                </a:lnTo>
                <a:lnTo>
                  <a:pt x="2329" y="471"/>
                </a:lnTo>
                <a:lnTo>
                  <a:pt x="2284" y="495"/>
                </a:lnTo>
                <a:lnTo>
                  <a:pt x="2240" y="506"/>
                </a:lnTo>
                <a:lnTo>
                  <a:pt x="2195" y="518"/>
                </a:lnTo>
                <a:lnTo>
                  <a:pt x="2151" y="542"/>
                </a:lnTo>
                <a:lnTo>
                  <a:pt x="2121" y="577"/>
                </a:lnTo>
                <a:lnTo>
                  <a:pt x="2077" y="601"/>
                </a:lnTo>
                <a:lnTo>
                  <a:pt x="2032" y="636"/>
                </a:lnTo>
                <a:lnTo>
                  <a:pt x="2002" y="672"/>
                </a:lnTo>
                <a:lnTo>
                  <a:pt x="1943" y="695"/>
                </a:lnTo>
                <a:lnTo>
                  <a:pt x="1913" y="730"/>
                </a:lnTo>
                <a:lnTo>
                  <a:pt x="1869" y="754"/>
                </a:lnTo>
                <a:lnTo>
                  <a:pt x="1824" y="778"/>
                </a:lnTo>
                <a:lnTo>
                  <a:pt x="1661" y="896"/>
                </a:lnTo>
                <a:lnTo>
                  <a:pt x="1528" y="896"/>
                </a:lnTo>
                <a:lnTo>
                  <a:pt x="1513" y="990"/>
                </a:lnTo>
                <a:lnTo>
                  <a:pt x="1468" y="1013"/>
                </a:lnTo>
                <a:lnTo>
                  <a:pt x="1424" y="1049"/>
                </a:lnTo>
                <a:lnTo>
                  <a:pt x="1379" y="1072"/>
                </a:lnTo>
                <a:lnTo>
                  <a:pt x="1350" y="1108"/>
                </a:lnTo>
                <a:lnTo>
                  <a:pt x="1305" y="1131"/>
                </a:lnTo>
                <a:lnTo>
                  <a:pt x="1261" y="1155"/>
                </a:lnTo>
                <a:lnTo>
                  <a:pt x="1231" y="1190"/>
                </a:lnTo>
                <a:lnTo>
                  <a:pt x="1186" y="1226"/>
                </a:lnTo>
                <a:lnTo>
                  <a:pt x="1142" y="1261"/>
                </a:lnTo>
                <a:lnTo>
                  <a:pt x="1112" y="1296"/>
                </a:lnTo>
                <a:lnTo>
                  <a:pt x="1083" y="1332"/>
                </a:lnTo>
                <a:lnTo>
                  <a:pt x="1053" y="1367"/>
                </a:lnTo>
                <a:lnTo>
                  <a:pt x="1008" y="1414"/>
                </a:lnTo>
                <a:lnTo>
                  <a:pt x="964" y="1438"/>
                </a:lnTo>
                <a:lnTo>
                  <a:pt x="949" y="1485"/>
                </a:lnTo>
                <a:lnTo>
                  <a:pt x="905" y="1532"/>
                </a:lnTo>
                <a:lnTo>
                  <a:pt x="875" y="1579"/>
                </a:lnTo>
                <a:lnTo>
                  <a:pt x="830" y="1615"/>
                </a:lnTo>
                <a:lnTo>
                  <a:pt x="786" y="1650"/>
                </a:lnTo>
                <a:lnTo>
                  <a:pt x="771" y="1685"/>
                </a:lnTo>
                <a:lnTo>
                  <a:pt x="741" y="1721"/>
                </a:lnTo>
                <a:lnTo>
                  <a:pt x="712" y="1756"/>
                </a:lnTo>
                <a:lnTo>
                  <a:pt x="697" y="1792"/>
                </a:lnTo>
                <a:lnTo>
                  <a:pt x="667" y="1839"/>
                </a:lnTo>
                <a:lnTo>
                  <a:pt x="637" y="1874"/>
                </a:lnTo>
                <a:lnTo>
                  <a:pt x="637" y="1909"/>
                </a:lnTo>
                <a:lnTo>
                  <a:pt x="593" y="1957"/>
                </a:lnTo>
                <a:lnTo>
                  <a:pt x="578" y="1992"/>
                </a:lnTo>
                <a:lnTo>
                  <a:pt x="548" y="2027"/>
                </a:lnTo>
                <a:lnTo>
                  <a:pt x="519" y="2063"/>
                </a:lnTo>
                <a:lnTo>
                  <a:pt x="489" y="2098"/>
                </a:lnTo>
                <a:lnTo>
                  <a:pt x="459" y="2145"/>
                </a:lnTo>
                <a:lnTo>
                  <a:pt x="415" y="2169"/>
                </a:lnTo>
                <a:lnTo>
                  <a:pt x="400" y="2204"/>
                </a:lnTo>
                <a:lnTo>
                  <a:pt x="400" y="2240"/>
                </a:lnTo>
                <a:lnTo>
                  <a:pt x="370" y="2275"/>
                </a:lnTo>
                <a:lnTo>
                  <a:pt x="341" y="2310"/>
                </a:lnTo>
                <a:lnTo>
                  <a:pt x="311" y="2346"/>
                </a:lnTo>
                <a:lnTo>
                  <a:pt x="281" y="2381"/>
                </a:lnTo>
                <a:lnTo>
                  <a:pt x="252" y="2416"/>
                </a:lnTo>
                <a:lnTo>
                  <a:pt x="222" y="2452"/>
                </a:lnTo>
                <a:lnTo>
                  <a:pt x="178" y="2475"/>
                </a:lnTo>
                <a:lnTo>
                  <a:pt x="148" y="2511"/>
                </a:lnTo>
                <a:lnTo>
                  <a:pt x="103" y="2534"/>
                </a:lnTo>
                <a:lnTo>
                  <a:pt x="74" y="2570"/>
                </a:lnTo>
                <a:lnTo>
                  <a:pt x="44" y="2605"/>
                </a:lnTo>
                <a:lnTo>
                  <a:pt x="14" y="2640"/>
                </a:lnTo>
                <a:lnTo>
                  <a:pt x="0" y="2688"/>
                </a:lnTo>
              </a:path>
            </a:pathLst>
          </a:custGeom>
          <a:noFill/>
          <a:ln w="762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68"/>
          <p:cNvSpPr>
            <a:spLocks noChangeArrowheads="1"/>
          </p:cNvSpPr>
          <p:nvPr/>
        </p:nvSpPr>
        <p:spPr bwMode="auto">
          <a:xfrm>
            <a:off x="3059113" y="6240463"/>
            <a:ext cx="2886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pitchFamily="34" charset="0"/>
              </a:rPr>
              <a:t>Scale Thickness - Inches</a:t>
            </a:r>
          </a:p>
        </p:txBody>
      </p:sp>
      <p:sp>
        <p:nvSpPr>
          <p:cNvPr id="38919" name="Rectangle 69"/>
          <p:cNvSpPr>
            <a:spLocks noChangeArrowheads="1"/>
          </p:cNvSpPr>
          <p:nvPr/>
        </p:nvSpPr>
        <p:spPr bwMode="auto">
          <a:xfrm>
            <a:off x="76200" y="3595688"/>
            <a:ext cx="12430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% Increase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in Power</a:t>
            </a:r>
          </a:p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Cost</a:t>
            </a:r>
          </a:p>
        </p:txBody>
      </p:sp>
      <p:sp>
        <p:nvSpPr>
          <p:cNvPr id="38920" name="Freeform 70"/>
          <p:cNvSpPr>
            <a:spLocks/>
          </p:cNvSpPr>
          <p:nvPr/>
        </p:nvSpPr>
        <p:spPr bwMode="auto">
          <a:xfrm>
            <a:off x="4244975" y="2995613"/>
            <a:ext cx="306388" cy="230187"/>
          </a:xfrm>
          <a:custGeom>
            <a:avLst/>
            <a:gdLst>
              <a:gd name="T0" fmla="*/ 0 w 193"/>
              <a:gd name="T1" fmla="*/ 228600 h 145"/>
              <a:gd name="T2" fmla="*/ 38100 w 193"/>
              <a:gd name="T3" fmla="*/ 152400 h 145"/>
              <a:gd name="T4" fmla="*/ 95250 w 193"/>
              <a:gd name="T5" fmla="*/ 133350 h 145"/>
              <a:gd name="T6" fmla="*/ 152400 w 193"/>
              <a:gd name="T7" fmla="*/ 95250 h 145"/>
              <a:gd name="T8" fmla="*/ 190500 w 193"/>
              <a:gd name="T9" fmla="*/ 38100 h 145"/>
              <a:gd name="T10" fmla="*/ 266700 w 193"/>
              <a:gd name="T11" fmla="*/ 0 h 145"/>
              <a:gd name="T12" fmla="*/ 304800 w 193"/>
              <a:gd name="T13" fmla="*/ 0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3"/>
              <a:gd name="T22" fmla="*/ 0 h 145"/>
              <a:gd name="T23" fmla="*/ 193 w 193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3" h="145">
                <a:moveTo>
                  <a:pt x="0" y="144"/>
                </a:moveTo>
                <a:lnTo>
                  <a:pt x="24" y="96"/>
                </a:lnTo>
                <a:lnTo>
                  <a:pt x="60" y="84"/>
                </a:lnTo>
                <a:lnTo>
                  <a:pt x="96" y="60"/>
                </a:lnTo>
                <a:lnTo>
                  <a:pt x="120" y="24"/>
                </a:lnTo>
                <a:lnTo>
                  <a:pt x="168" y="0"/>
                </a:lnTo>
                <a:lnTo>
                  <a:pt x="192" y="0"/>
                </a:lnTo>
              </a:path>
            </a:pathLst>
          </a:custGeom>
          <a:noFill/>
          <a:ln w="76200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71"/>
          <p:cNvSpPr>
            <a:spLocks noChangeArrowheads="1"/>
          </p:cNvSpPr>
          <p:nvPr/>
        </p:nvSpPr>
        <p:spPr bwMode="auto">
          <a:xfrm>
            <a:off x="5791200" y="2362200"/>
            <a:ext cx="31146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 u="sng" dirty="0">
                <a:solidFill>
                  <a:srgbClr val="FF3300"/>
                </a:solidFill>
                <a:latin typeface="Arial" pitchFamily="34" charset="0"/>
              </a:rPr>
              <a:t>Increase in Power Costs</a:t>
            </a:r>
            <a:endParaRPr lang="en-US" sz="2000" b="1" u="sng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922" name="Rectangle 72"/>
          <p:cNvSpPr>
            <a:spLocks noChangeArrowheads="1"/>
          </p:cNvSpPr>
          <p:nvPr/>
        </p:nvSpPr>
        <p:spPr bwMode="auto">
          <a:xfrm>
            <a:off x="5943600" y="2819400"/>
            <a:ext cx="28241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Based on 100 ton unit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Operating 10 hours per day</a:t>
            </a:r>
          </a:p>
          <a:p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25 days per month</a:t>
            </a:r>
          </a:p>
        </p:txBody>
      </p:sp>
      <p:sp>
        <p:nvSpPr>
          <p:cNvPr id="27721" name="Rectangle 73"/>
          <p:cNvSpPr>
            <a:spLocks noChangeArrowheads="1"/>
          </p:cNvSpPr>
          <p:nvPr/>
        </p:nvSpPr>
        <p:spPr bwMode="auto">
          <a:xfrm>
            <a:off x="2373313" y="1524000"/>
            <a:ext cx="27352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3300"/>
                </a:solidFill>
                <a:latin typeface="Arial" pitchFamily="34" charset="0"/>
              </a:rPr>
              <a:t>COST OF SCALE</a:t>
            </a:r>
            <a:r>
              <a:rPr lang="en-US" b="1" i="1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73" name="Picture 2" descr="pipe full of scale caused by different sa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657600"/>
            <a:ext cx="2171700" cy="2171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95400"/>
            <a:ext cx="2971800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25400">
            <a:noFill/>
          </a:ln>
          <a:effectLst>
            <a:innerShdw blurRad="63500" dist="50800" dir="8100000">
              <a:srgbClr val="12979A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rgbClr val="12979A"/>
            </a:extrusionClr>
            <a:contourClr>
              <a:srgbClr val="12979A"/>
            </a:contourClr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2007 water cost </a:t>
            </a:r>
            <a:r>
              <a:rPr lang="en-US" b="1" dirty="0" smtClean="0"/>
              <a:t>is</a:t>
            </a:r>
          </a:p>
          <a:p>
            <a:pPr>
              <a:defRPr/>
            </a:pPr>
            <a:r>
              <a:rPr lang="en-US" b="1" dirty="0" smtClean="0"/>
              <a:t>   $1.25.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2007 campus </a:t>
            </a:r>
            <a:r>
              <a:rPr lang="en-US" b="1" dirty="0" smtClean="0"/>
              <a:t>is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operating on 1200 tons.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2010 water cost </a:t>
            </a:r>
            <a:r>
              <a:rPr lang="en-US" b="1" dirty="0" smtClean="0"/>
              <a:t>is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$1.54.</a:t>
            </a:r>
          </a:p>
          <a:p>
            <a:pPr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2010 campus </a:t>
            </a:r>
            <a:r>
              <a:rPr lang="en-US" b="1" dirty="0" smtClean="0"/>
              <a:t>is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operating on 2250 tons.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Less water is </a:t>
            </a:r>
            <a:r>
              <a:rPr lang="en-US" b="1" dirty="0" smtClean="0"/>
              <a:t>being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consumed in June </a:t>
            </a:r>
            <a:r>
              <a:rPr lang="en-US" b="1" dirty="0" smtClean="0"/>
              <a:t>2010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than June 2007.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Dollar Savings </a:t>
            </a:r>
            <a:r>
              <a:rPr lang="en-US" b="1" dirty="0" smtClean="0"/>
              <a:t>of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$5,500 June 2010 </a:t>
            </a:r>
            <a:r>
              <a:rPr lang="en-US" b="1" dirty="0" smtClean="0"/>
              <a:t>over</a:t>
            </a:r>
          </a:p>
          <a:p>
            <a:pPr>
              <a:defRPr/>
            </a:pPr>
            <a:r>
              <a:rPr lang="en-US" b="1" dirty="0" smtClean="0"/>
              <a:t>   </a:t>
            </a:r>
            <a:r>
              <a:rPr lang="en-US" b="1" dirty="0"/>
              <a:t>June 2007.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2971800" cy="70788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50800" dir="5400000" algn="ctr" rotWithShape="0">
              <a:srgbClr val="12979A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Savings 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"/>
            <a:ext cx="56705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2895600" cy="707886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ctr" rotWithShape="0">
              <a:srgbClr val="12979A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Cost Savings 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2895600" cy="4524315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effectLst>
            <a:innerShdw blurRad="63500" dist="50800" dir="8100000">
              <a:srgbClr val="12979A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bevelB prst="relaxedInset"/>
            <a:extrusionClr>
              <a:srgbClr val="12979A"/>
            </a:extrusionClr>
            <a:contourClr>
              <a:srgbClr val="12979A"/>
            </a:contourClr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2,250 Tons of  Cooling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operating at 40% per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year = 900 Tons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24 hours per day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7 days per week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From 3.5 cycles of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concentration to 21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cycles of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concentration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120 </a:t>
            </a:r>
            <a:r>
              <a:rPr lang="en-US" b="1" dirty="0" err="1">
                <a:solidFill>
                  <a:schemeClr val="bg1"/>
                </a:solidFill>
              </a:rPr>
              <a:t>ppm</a:t>
            </a:r>
            <a:r>
              <a:rPr lang="en-US" b="1" dirty="0">
                <a:solidFill>
                  <a:schemeClr val="bg1"/>
                </a:solidFill>
              </a:rPr>
              <a:t> of Total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Hardness to 0 </a:t>
            </a:r>
            <a:r>
              <a:rPr lang="en-US" b="1" dirty="0" err="1">
                <a:solidFill>
                  <a:schemeClr val="bg1"/>
                </a:solidFill>
              </a:rPr>
              <a:t>ppm</a:t>
            </a:r>
            <a:endParaRPr lang="en-US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1" name="Picture 1" descr="C:\Documents and Settings\Owner\My Documents\My Pictures\VCC Profile 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"/>
            <a:ext cx="5562600" cy="562088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371600" y="5029200"/>
            <a:ext cx="7467600" cy="609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u="sng" dirty="0" smtClean="0">
                <a:solidFill>
                  <a:srgbClr val="0033CC"/>
                </a:solidFill>
              </a:rPr>
              <a:t>Blue</a:t>
            </a:r>
            <a:r>
              <a:rPr lang="en-US" sz="8000" u="sng" dirty="0" smtClean="0">
                <a:solidFill>
                  <a:srgbClr val="FFC000"/>
                </a:solidFill>
              </a:rPr>
              <a:t> Gold </a:t>
            </a:r>
            <a:endParaRPr lang="en-US" sz="8000" u="sng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4579" name="Picture Placeholder 5" descr="water_01[1]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1804" b="11804"/>
          <a:stretch>
            <a:fillRect/>
          </a:stretch>
        </p:blipFill>
        <p:spPr>
          <a:xfrm>
            <a:off x="0" y="0"/>
            <a:ext cx="9144000" cy="4692650"/>
          </a:xfrm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81000" y="586740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Which commodity, if you owned it all, would allow you to rule the world…?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2895600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200000" scaled="0"/>
            <a:tileRect/>
          </a:gradFill>
          <a:effectLst>
            <a:innerShdw blurRad="63500" dist="50800" dir="8100000">
              <a:srgbClr val="12979A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bevelB prst="relaxedInset"/>
            <a:extrusionClr>
              <a:srgbClr val="12979A"/>
            </a:extrusionClr>
            <a:contourClr>
              <a:srgbClr val="12979A"/>
            </a:contourClr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2.2 million gallons of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water saved from the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bleed line drain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Amount of Evaporated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Water remains the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same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370,000 gallons for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processing </a:t>
            </a:r>
            <a:r>
              <a:rPr lang="en-US" b="1" u="sng" dirty="0" err="1" smtClean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ZeroTek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endParaRPr lang="en-US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equipment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2 points for USGBC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LEED certification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$12 </a:t>
            </a:r>
            <a:r>
              <a:rPr lang="en-US" b="1" dirty="0">
                <a:solidFill>
                  <a:schemeClr val="bg1"/>
                </a:solidFill>
              </a:rPr>
              <a:t>salt cost per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2895600" cy="707886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ctr" rotWithShape="0">
              <a:srgbClr val="12979A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Cost Savings 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pic>
        <p:nvPicPr>
          <p:cNvPr id="14337" name="Picture 1" descr="C:\Documents and Settings\Owner\My Documents\My Pictures\VCC Sa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"/>
            <a:ext cx="5715000" cy="54864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71600"/>
            <a:ext cx="2971800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 w="25400">
            <a:noFill/>
          </a:ln>
          <a:effectLst>
            <a:innerShdw blurRad="63500" dist="50800" dir="8100000">
              <a:srgbClr val="12979A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bevelB prst="slope"/>
            <a:extrusionClr>
              <a:srgbClr val="12979A"/>
            </a:extrusionClr>
            <a:contourClr>
              <a:srgbClr val="12979A"/>
            </a:contourClr>
          </a:sp3d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Water reduction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savings  $12,500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Sewage Rebate savings 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$30,500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Annual water savings 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 $43,000</a:t>
            </a:r>
          </a:p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Estimated one-time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equipment cost $22,000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chemeClr val="bg1"/>
                </a:solidFill>
              </a:rPr>
              <a:t>Return on investment 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is less than 7    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  months.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2971800" cy="707886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ctr" rotWithShape="0">
              <a:srgbClr val="12979A"/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Cost Savings 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</a:t>
            </a:r>
          </a:p>
        </p:txBody>
      </p:sp>
      <p:pic>
        <p:nvPicPr>
          <p:cNvPr id="3994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4800"/>
            <a:ext cx="5715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829761"/>
          </a:xfrm>
        </p:spPr>
        <p:txBody>
          <a:bodyPr/>
          <a:lstStyle/>
          <a:p>
            <a:pPr algn="ctr">
              <a:defRPr/>
            </a:pPr>
            <a:r>
              <a:rPr lang="en-US" sz="9600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ZeroTek</a:t>
            </a:r>
            <a:endParaRPr lang="en-US" sz="9600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144000" cy="120015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  <a:defRPr/>
            </a:pPr>
            <a:r>
              <a:rPr lang="en-US" sz="80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 Assets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E7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</a:t>
            </a:r>
            <a:r>
              <a:rPr lang="en-US" sz="48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Trak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249738" cy="3505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1000"/>
            <a:ext cx="4419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Accurate automatic Chemical </a:t>
            </a:r>
          </a:p>
          <a:p>
            <a:r>
              <a:rPr lang="en-US" b="1" dirty="0"/>
              <a:t>   Controller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Works with or without your current </a:t>
            </a:r>
          </a:p>
          <a:p>
            <a:r>
              <a:rPr lang="en-US" b="1" dirty="0"/>
              <a:t>   chemical controller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Works in conjunction with </a:t>
            </a:r>
            <a:r>
              <a:rPr lang="en-US" b="1" dirty="0" err="1" smtClean="0"/>
              <a:t>ZeroTek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   Blue Trace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Utilizes Spectrometer technology to </a:t>
            </a:r>
          </a:p>
          <a:p>
            <a:r>
              <a:rPr lang="en-US" b="1" dirty="0"/>
              <a:t>   maintain accurate control settings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Models available for internet and </a:t>
            </a:r>
          </a:p>
          <a:p>
            <a:r>
              <a:rPr lang="en-US" b="1" dirty="0"/>
              <a:t>   BAS networks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Candidate for USGBC LEED </a:t>
            </a:r>
          </a:p>
          <a:p>
            <a:r>
              <a:rPr lang="en-US" b="1" dirty="0"/>
              <a:t>   Innovation, 1 point for building </a:t>
            </a:r>
          </a:p>
          <a:p>
            <a:r>
              <a:rPr lang="en-US" b="1" dirty="0"/>
              <a:t>   certification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0E7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SS-</a:t>
            </a:r>
            <a:r>
              <a:rPr lang="en-US" sz="48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</a:t>
            </a:r>
            <a:endParaRPr lang="en-US" sz="4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81000"/>
            <a:ext cx="4419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/>
              <a:t>OSHA Classified as Non Hazardous </a:t>
            </a:r>
          </a:p>
          <a:p>
            <a:r>
              <a:rPr lang="en-US" b="1"/>
              <a:t>   Biocide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Electrolytic Bromine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Produces oxidizing biocide 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Single Drum Treatment Program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No toxic fumes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No spill hazards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Effective against Algae and </a:t>
            </a:r>
          </a:p>
          <a:p>
            <a:r>
              <a:rPr lang="en-US" b="1"/>
              <a:t>   Legionnella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  <a:p>
            <a:pPr>
              <a:buFont typeface="Wingdings" pitchFamily="2" charset="2"/>
              <a:buChar char="Ø"/>
            </a:pPr>
            <a:r>
              <a:rPr lang="en-US" b="1"/>
              <a:t>Candidate for USGBC LEED </a:t>
            </a:r>
          </a:p>
          <a:p>
            <a:r>
              <a:rPr lang="en-US" b="1"/>
              <a:t>   Innovation, 1 point for building </a:t>
            </a:r>
          </a:p>
          <a:p>
            <a:r>
              <a:rPr lang="en-US" b="1"/>
              <a:t>   certification</a:t>
            </a:r>
          </a:p>
          <a:p>
            <a:pPr>
              <a:buFont typeface="Wingdings" pitchFamily="2" charset="2"/>
              <a:buChar char="Ø"/>
            </a:pPr>
            <a:endParaRPr lang="en-US" b="1"/>
          </a:p>
        </p:txBody>
      </p:sp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67200" y="53340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Drumless</a:t>
            </a:r>
            <a:r>
              <a:rPr lang="en-US" sz="3600" b="1" u="sng" dirty="0">
                <a:solidFill>
                  <a:schemeClr val="accent1"/>
                </a:solidFill>
              </a:rPr>
              <a:t> </a:t>
            </a:r>
            <a: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49"/>
          <p:cNvGrpSpPr>
            <a:grpSpLocks noGrp="1"/>
          </p:cNvGrpSpPr>
          <p:nvPr>
            <p:ph sz="half" idx="4294967295"/>
          </p:nvPr>
        </p:nvGrpSpPr>
        <p:grpSpPr bwMode="auto">
          <a:xfrm>
            <a:off x="304800" y="1828800"/>
            <a:ext cx="4038600" cy="3886200"/>
            <a:chOff x="288" y="1488"/>
            <a:chExt cx="2544" cy="2448"/>
          </a:xfrm>
        </p:grpSpPr>
        <p:sp>
          <p:nvSpPr>
            <p:cNvPr id="44047" name="Rectangle 5"/>
            <p:cNvSpPr>
              <a:spLocks noChangeArrowheads="1"/>
            </p:cNvSpPr>
            <p:nvPr/>
          </p:nvSpPr>
          <p:spPr bwMode="auto">
            <a:xfrm>
              <a:off x="288" y="1488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Product</a:t>
              </a:r>
            </a:p>
          </p:txBody>
        </p:sp>
        <p:sp>
          <p:nvSpPr>
            <p:cNvPr id="44048" name="Rectangle 6"/>
            <p:cNvSpPr>
              <a:spLocks noChangeArrowheads="1"/>
            </p:cNvSpPr>
            <p:nvPr/>
          </p:nvSpPr>
          <p:spPr bwMode="auto">
            <a:xfrm>
              <a:off x="1867" y="1488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Cos</a:t>
              </a:r>
              <a:r>
                <a:rPr lang="en-US" sz="1200"/>
                <a:t>t</a:t>
              </a:r>
            </a:p>
          </p:txBody>
        </p:sp>
        <p:sp>
          <p:nvSpPr>
            <p:cNvPr id="44049" name="Rectangle 7"/>
            <p:cNvSpPr>
              <a:spLocks noChangeArrowheads="1"/>
            </p:cNvSpPr>
            <p:nvPr/>
          </p:nvSpPr>
          <p:spPr bwMode="auto">
            <a:xfrm>
              <a:off x="288" y="1676"/>
              <a:ext cx="1579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20 % polyquat</a:t>
              </a:r>
            </a:p>
          </p:txBody>
        </p:sp>
        <p:sp>
          <p:nvSpPr>
            <p:cNvPr id="44050" name="Rectangle 8"/>
            <p:cNvSpPr>
              <a:spLocks noChangeArrowheads="1"/>
            </p:cNvSpPr>
            <p:nvPr/>
          </p:nvSpPr>
          <p:spPr bwMode="auto">
            <a:xfrm>
              <a:off x="1867" y="1676"/>
              <a:ext cx="965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$0.67</a:t>
              </a:r>
            </a:p>
          </p:txBody>
        </p:sp>
        <p:sp>
          <p:nvSpPr>
            <p:cNvPr id="44051" name="Rectangle 9"/>
            <p:cNvSpPr>
              <a:spLocks noChangeArrowheads="1"/>
            </p:cNvSpPr>
            <p:nvPr/>
          </p:nvSpPr>
          <p:spPr bwMode="auto">
            <a:xfrm>
              <a:off x="288" y="1865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98 % hydantoin</a:t>
              </a:r>
            </a:p>
          </p:txBody>
        </p:sp>
        <p:sp>
          <p:nvSpPr>
            <p:cNvPr id="44052" name="Rectangle 10"/>
            <p:cNvSpPr>
              <a:spLocks noChangeArrowheads="1"/>
            </p:cNvSpPr>
            <p:nvPr/>
          </p:nvSpPr>
          <p:spPr bwMode="auto">
            <a:xfrm>
              <a:off x="1867" y="1865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$ 0.86</a:t>
              </a:r>
            </a:p>
          </p:txBody>
        </p:sp>
        <p:sp>
          <p:nvSpPr>
            <p:cNvPr id="44053" name="Rectangle 11"/>
            <p:cNvSpPr>
              <a:spLocks noChangeArrowheads="1"/>
            </p:cNvSpPr>
            <p:nvPr/>
          </p:nvSpPr>
          <p:spPr bwMode="auto">
            <a:xfrm>
              <a:off x="288" y="2053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20 % DBNPA</a:t>
              </a:r>
            </a:p>
          </p:txBody>
        </p:sp>
        <p:sp>
          <p:nvSpPr>
            <p:cNvPr id="44054" name="Rectangle 12"/>
            <p:cNvSpPr>
              <a:spLocks noChangeArrowheads="1"/>
            </p:cNvSpPr>
            <p:nvPr/>
          </p:nvSpPr>
          <p:spPr bwMode="auto">
            <a:xfrm>
              <a:off x="1867" y="2053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$ 1.02</a:t>
              </a:r>
            </a:p>
          </p:txBody>
        </p:sp>
        <p:sp>
          <p:nvSpPr>
            <p:cNvPr id="44055" name="Rectangle 13"/>
            <p:cNvSpPr>
              <a:spLocks noChangeArrowheads="1"/>
            </p:cNvSpPr>
            <p:nvPr/>
          </p:nvSpPr>
          <p:spPr bwMode="auto">
            <a:xfrm>
              <a:off x="288" y="2241"/>
              <a:ext cx="1579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25 % trisnitro</a:t>
              </a:r>
            </a:p>
          </p:txBody>
        </p:sp>
        <p:sp>
          <p:nvSpPr>
            <p:cNvPr id="44056" name="Rectangle 14"/>
            <p:cNvSpPr>
              <a:spLocks noChangeArrowheads="1"/>
            </p:cNvSpPr>
            <p:nvPr/>
          </p:nvSpPr>
          <p:spPr bwMode="auto">
            <a:xfrm>
              <a:off x="1867" y="2241"/>
              <a:ext cx="965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$ 1.98</a:t>
              </a:r>
            </a:p>
          </p:txBody>
        </p:sp>
        <p:sp>
          <p:nvSpPr>
            <p:cNvPr id="44057" name="Rectangle 15"/>
            <p:cNvSpPr>
              <a:spLocks noChangeArrowheads="1"/>
            </p:cNvSpPr>
            <p:nvPr/>
          </p:nvSpPr>
          <p:spPr bwMode="auto">
            <a:xfrm>
              <a:off x="288" y="2430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10 % MBT</a:t>
              </a:r>
            </a:p>
          </p:txBody>
        </p:sp>
        <p:sp>
          <p:nvSpPr>
            <p:cNvPr id="44058" name="Rectangle 16"/>
            <p:cNvSpPr>
              <a:spLocks noChangeArrowheads="1"/>
            </p:cNvSpPr>
            <p:nvPr/>
          </p:nvSpPr>
          <p:spPr bwMode="auto">
            <a:xfrm>
              <a:off x="1867" y="2430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$ 1.29</a:t>
              </a:r>
            </a:p>
          </p:txBody>
        </p:sp>
        <p:sp>
          <p:nvSpPr>
            <p:cNvPr id="44059" name="Rectangle 17"/>
            <p:cNvSpPr>
              <a:spLocks noChangeArrowheads="1"/>
            </p:cNvSpPr>
            <p:nvPr/>
          </p:nvSpPr>
          <p:spPr bwMode="auto">
            <a:xfrm>
              <a:off x="288" y="2618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15 % glut</a:t>
              </a:r>
            </a:p>
          </p:txBody>
        </p:sp>
        <p:sp>
          <p:nvSpPr>
            <p:cNvPr id="44060" name="Rectangle 18"/>
            <p:cNvSpPr>
              <a:spLocks noChangeArrowheads="1"/>
            </p:cNvSpPr>
            <p:nvPr/>
          </p:nvSpPr>
          <p:spPr bwMode="auto">
            <a:xfrm>
              <a:off x="1867" y="2618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$ 4.67</a:t>
              </a:r>
            </a:p>
          </p:txBody>
        </p:sp>
        <p:sp>
          <p:nvSpPr>
            <p:cNvPr id="44061" name="Rectangle 19"/>
            <p:cNvSpPr>
              <a:spLocks noChangeArrowheads="1"/>
            </p:cNvSpPr>
            <p:nvPr/>
          </p:nvSpPr>
          <p:spPr bwMode="auto">
            <a:xfrm>
              <a:off x="288" y="2806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16 % quat</a:t>
              </a:r>
            </a:p>
          </p:txBody>
        </p:sp>
        <p:sp>
          <p:nvSpPr>
            <p:cNvPr id="44062" name="Rectangle 20"/>
            <p:cNvSpPr>
              <a:spLocks noChangeArrowheads="1"/>
            </p:cNvSpPr>
            <p:nvPr/>
          </p:nvSpPr>
          <p:spPr bwMode="auto">
            <a:xfrm>
              <a:off x="1867" y="2806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$0.94</a:t>
              </a:r>
            </a:p>
          </p:txBody>
        </p:sp>
        <p:sp>
          <p:nvSpPr>
            <p:cNvPr id="44063" name="Rectangle 21"/>
            <p:cNvSpPr>
              <a:spLocks noChangeArrowheads="1"/>
            </p:cNvSpPr>
            <p:nvPr/>
          </p:nvSpPr>
          <p:spPr bwMode="auto">
            <a:xfrm>
              <a:off x="288" y="2994"/>
              <a:ext cx="1579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30 % carbamate</a:t>
              </a:r>
            </a:p>
          </p:txBody>
        </p:sp>
        <p:sp>
          <p:nvSpPr>
            <p:cNvPr id="44064" name="Rectangle 22"/>
            <p:cNvSpPr>
              <a:spLocks noChangeArrowheads="1"/>
            </p:cNvSpPr>
            <p:nvPr/>
          </p:nvSpPr>
          <p:spPr bwMode="auto">
            <a:xfrm>
              <a:off x="1867" y="2994"/>
              <a:ext cx="965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$ 0.97</a:t>
              </a:r>
            </a:p>
          </p:txBody>
        </p:sp>
        <p:sp>
          <p:nvSpPr>
            <p:cNvPr id="44065" name="Rectangle 25"/>
            <p:cNvSpPr>
              <a:spLocks noChangeArrowheads="1"/>
            </p:cNvSpPr>
            <p:nvPr/>
          </p:nvSpPr>
          <p:spPr bwMode="auto">
            <a:xfrm>
              <a:off x="288" y="3371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50 % polyquat</a:t>
              </a:r>
            </a:p>
          </p:txBody>
        </p:sp>
        <p:sp>
          <p:nvSpPr>
            <p:cNvPr id="44066" name="Rectangle 26"/>
            <p:cNvSpPr>
              <a:spLocks noChangeArrowheads="1"/>
            </p:cNvSpPr>
            <p:nvPr/>
          </p:nvSpPr>
          <p:spPr bwMode="auto">
            <a:xfrm>
              <a:off x="1867" y="3371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$ 2.22</a:t>
              </a:r>
            </a:p>
          </p:txBody>
        </p:sp>
        <p:sp>
          <p:nvSpPr>
            <p:cNvPr id="44067" name="Rectangle 27"/>
            <p:cNvSpPr>
              <a:spLocks noChangeArrowheads="1"/>
            </p:cNvSpPr>
            <p:nvPr/>
          </p:nvSpPr>
          <p:spPr bwMode="auto">
            <a:xfrm>
              <a:off x="288" y="3559"/>
              <a:ext cx="1579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1.5 % iso</a:t>
              </a:r>
            </a:p>
          </p:txBody>
        </p:sp>
        <p:sp>
          <p:nvSpPr>
            <p:cNvPr id="44068" name="Rectangle 28"/>
            <p:cNvSpPr>
              <a:spLocks noChangeArrowheads="1"/>
            </p:cNvSpPr>
            <p:nvPr/>
          </p:nvSpPr>
          <p:spPr bwMode="auto">
            <a:xfrm>
              <a:off x="1867" y="3559"/>
              <a:ext cx="965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200" b="1"/>
                <a:t>$ 3.45</a:t>
              </a:r>
            </a:p>
          </p:txBody>
        </p:sp>
        <p:sp>
          <p:nvSpPr>
            <p:cNvPr id="44069" name="Rectangle 29"/>
            <p:cNvSpPr>
              <a:spLocks noChangeArrowheads="1"/>
            </p:cNvSpPr>
            <p:nvPr/>
          </p:nvSpPr>
          <p:spPr bwMode="auto">
            <a:xfrm>
              <a:off x="288" y="3748"/>
              <a:ext cx="1579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300" b="1"/>
                <a:t>Stabilized bromine BLB-110</a:t>
              </a:r>
            </a:p>
          </p:txBody>
        </p:sp>
        <p:sp>
          <p:nvSpPr>
            <p:cNvPr id="44070" name="Rectangle 30"/>
            <p:cNvSpPr>
              <a:spLocks noChangeArrowheads="1"/>
            </p:cNvSpPr>
            <p:nvPr/>
          </p:nvSpPr>
          <p:spPr bwMode="auto">
            <a:xfrm>
              <a:off x="1867" y="3748"/>
              <a:ext cx="965" cy="1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1300" b="1"/>
                <a:t>$ 0.62</a:t>
              </a:r>
            </a:p>
          </p:txBody>
        </p:sp>
        <p:sp>
          <p:nvSpPr>
            <p:cNvPr id="44071" name="Line 31"/>
            <p:cNvSpPr>
              <a:spLocks noChangeShapeType="1"/>
            </p:cNvSpPr>
            <p:nvPr/>
          </p:nvSpPr>
          <p:spPr bwMode="auto">
            <a:xfrm>
              <a:off x="1867" y="1488"/>
              <a:ext cx="0" cy="2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32"/>
            <p:cNvSpPr>
              <a:spLocks noChangeShapeType="1"/>
            </p:cNvSpPr>
            <p:nvPr/>
          </p:nvSpPr>
          <p:spPr bwMode="auto">
            <a:xfrm>
              <a:off x="288" y="167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33"/>
            <p:cNvSpPr>
              <a:spLocks noChangeShapeType="1"/>
            </p:cNvSpPr>
            <p:nvPr/>
          </p:nvSpPr>
          <p:spPr bwMode="auto">
            <a:xfrm>
              <a:off x="288" y="1865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34"/>
            <p:cNvSpPr>
              <a:spLocks noChangeShapeType="1"/>
            </p:cNvSpPr>
            <p:nvPr/>
          </p:nvSpPr>
          <p:spPr bwMode="auto">
            <a:xfrm>
              <a:off x="288" y="205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Line 35"/>
            <p:cNvSpPr>
              <a:spLocks noChangeShapeType="1"/>
            </p:cNvSpPr>
            <p:nvPr/>
          </p:nvSpPr>
          <p:spPr bwMode="auto">
            <a:xfrm>
              <a:off x="288" y="2241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36"/>
            <p:cNvSpPr>
              <a:spLocks noChangeShapeType="1"/>
            </p:cNvSpPr>
            <p:nvPr/>
          </p:nvSpPr>
          <p:spPr bwMode="auto">
            <a:xfrm>
              <a:off x="288" y="2430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37"/>
            <p:cNvSpPr>
              <a:spLocks noChangeShapeType="1"/>
            </p:cNvSpPr>
            <p:nvPr/>
          </p:nvSpPr>
          <p:spPr bwMode="auto">
            <a:xfrm>
              <a:off x="288" y="2618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38"/>
            <p:cNvSpPr>
              <a:spLocks noChangeShapeType="1"/>
            </p:cNvSpPr>
            <p:nvPr/>
          </p:nvSpPr>
          <p:spPr bwMode="auto">
            <a:xfrm>
              <a:off x="288" y="2806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Line 39"/>
            <p:cNvSpPr>
              <a:spLocks noChangeShapeType="1"/>
            </p:cNvSpPr>
            <p:nvPr/>
          </p:nvSpPr>
          <p:spPr bwMode="auto">
            <a:xfrm>
              <a:off x="288" y="2994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0" name="Line 40"/>
            <p:cNvSpPr>
              <a:spLocks noChangeShapeType="1"/>
            </p:cNvSpPr>
            <p:nvPr/>
          </p:nvSpPr>
          <p:spPr bwMode="auto">
            <a:xfrm>
              <a:off x="288" y="3183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41"/>
            <p:cNvSpPr>
              <a:spLocks noChangeShapeType="1"/>
            </p:cNvSpPr>
            <p:nvPr/>
          </p:nvSpPr>
          <p:spPr bwMode="auto">
            <a:xfrm>
              <a:off x="288" y="3371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42"/>
            <p:cNvSpPr>
              <a:spLocks noChangeShapeType="1"/>
            </p:cNvSpPr>
            <p:nvPr/>
          </p:nvSpPr>
          <p:spPr bwMode="auto">
            <a:xfrm>
              <a:off x="288" y="3559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43"/>
            <p:cNvSpPr>
              <a:spLocks noChangeShapeType="1"/>
            </p:cNvSpPr>
            <p:nvPr/>
          </p:nvSpPr>
          <p:spPr bwMode="auto">
            <a:xfrm>
              <a:off x="288" y="3748"/>
              <a:ext cx="25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Line 44"/>
            <p:cNvSpPr>
              <a:spLocks noChangeShapeType="1"/>
            </p:cNvSpPr>
            <p:nvPr/>
          </p:nvSpPr>
          <p:spPr bwMode="auto">
            <a:xfrm>
              <a:off x="288" y="1488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5" name="Line 45"/>
            <p:cNvSpPr>
              <a:spLocks noChangeShapeType="1"/>
            </p:cNvSpPr>
            <p:nvPr/>
          </p:nvSpPr>
          <p:spPr bwMode="auto">
            <a:xfrm>
              <a:off x="2832" y="1488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Line 46"/>
            <p:cNvSpPr>
              <a:spLocks noChangeShapeType="1"/>
            </p:cNvSpPr>
            <p:nvPr/>
          </p:nvSpPr>
          <p:spPr bwMode="auto">
            <a:xfrm>
              <a:off x="288" y="1488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Line 47"/>
            <p:cNvSpPr>
              <a:spLocks noChangeShapeType="1"/>
            </p:cNvSpPr>
            <p:nvPr/>
          </p:nvSpPr>
          <p:spPr bwMode="auto">
            <a:xfrm>
              <a:off x="288" y="3936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5" name="Rectangle 13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Biological Fouling</a:t>
            </a:r>
          </a:p>
        </p:txBody>
      </p:sp>
      <p:grpSp>
        <p:nvGrpSpPr>
          <p:cNvPr id="44036" name="Group 144"/>
          <p:cNvGrpSpPr>
            <a:grpSpLocks/>
          </p:cNvGrpSpPr>
          <p:nvPr/>
        </p:nvGrpSpPr>
        <p:grpSpPr bwMode="auto">
          <a:xfrm>
            <a:off x="8305800" y="5410200"/>
            <a:ext cx="3581400" cy="1135063"/>
            <a:chOff x="3072" y="2544"/>
            <a:chExt cx="2256" cy="922"/>
          </a:xfrm>
        </p:grpSpPr>
        <p:sp>
          <p:nvSpPr>
            <p:cNvPr id="44044" name="Text Box 132"/>
            <p:cNvSpPr txBox="1">
              <a:spLocks noChangeArrowheads="1"/>
            </p:cNvSpPr>
            <p:nvPr/>
          </p:nvSpPr>
          <p:spPr bwMode="auto">
            <a:xfrm>
              <a:off x="3072" y="2544"/>
              <a:ext cx="120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5" name="Text Box 140"/>
            <p:cNvSpPr txBox="1">
              <a:spLocks noChangeArrowheads="1"/>
            </p:cNvSpPr>
            <p:nvPr/>
          </p:nvSpPr>
          <p:spPr bwMode="auto">
            <a:xfrm>
              <a:off x="4176" y="2544"/>
              <a:ext cx="115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046" name="Text Box 142"/>
            <p:cNvSpPr txBox="1">
              <a:spLocks noChangeArrowheads="1"/>
            </p:cNvSpPr>
            <p:nvPr/>
          </p:nvSpPr>
          <p:spPr bwMode="auto">
            <a:xfrm>
              <a:off x="4176" y="3168"/>
              <a:ext cx="115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7637" name="Text Box 145"/>
          <p:cNvSpPr txBox="1">
            <a:spLocks noChangeArrowheads="1"/>
          </p:cNvSpPr>
          <p:nvPr/>
        </p:nvSpPr>
        <p:spPr bwMode="auto">
          <a:xfrm>
            <a:off x="4648200" y="1828800"/>
            <a:ext cx="419100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Determine Biocide dosage Amounts</a:t>
            </a:r>
          </a:p>
        </p:txBody>
      </p:sp>
      <p:sp>
        <p:nvSpPr>
          <p:cNvPr id="44038" name="Text Box 146"/>
          <p:cNvSpPr txBox="1"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Generic Product Use Costs</a:t>
            </a:r>
          </a:p>
        </p:txBody>
      </p:sp>
      <p:sp>
        <p:nvSpPr>
          <p:cNvPr id="67641" name="Text Box 57"/>
          <p:cNvSpPr txBox="1">
            <a:spLocks noChangeArrowheads="1"/>
          </p:cNvSpPr>
          <p:nvPr/>
        </p:nvSpPr>
        <p:spPr bwMode="auto">
          <a:xfrm>
            <a:off x="4648200" y="2362200"/>
            <a:ext cx="4191000" cy="923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	     15 gallons/ton	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Tower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sp>
        <p:nvSpPr>
          <p:cNvPr id="67643" name="Text Box 59"/>
          <p:cNvSpPr txBox="1">
            <a:spLocks noChangeArrowheads="1"/>
          </p:cNvSpPr>
          <p:nvPr/>
        </p:nvSpPr>
        <p:spPr bwMode="auto">
          <a:xfrm>
            <a:off x="4648200" y="3429000"/>
            <a:ext cx="4191000" cy="923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Evaporative	        2 gallons/ton	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Condenser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</p:txBody>
      </p:sp>
      <p:sp>
        <p:nvSpPr>
          <p:cNvPr id="44041" name="Rectangle 56"/>
          <p:cNvSpPr>
            <a:spLocks noChangeArrowheads="1"/>
          </p:cNvSpPr>
          <p:nvPr/>
        </p:nvSpPr>
        <p:spPr bwMode="auto">
          <a:xfrm>
            <a:off x="4572000" y="4572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Calculated as $ to treat 1000 gallons of cooling water, based on typical product strength, recommended average dosages, and prices as supplied by ProChemTech</a:t>
            </a:r>
          </a:p>
        </p:txBody>
      </p:sp>
      <p:sp>
        <p:nvSpPr>
          <p:cNvPr id="44042" name="TextBox 57"/>
          <p:cNvSpPr txBox="1">
            <a:spLocks noChangeArrowheads="1"/>
          </p:cNvSpPr>
          <p:nvPr/>
        </p:nvSpPr>
        <p:spPr bwMode="auto">
          <a:xfrm>
            <a:off x="304800" y="44958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Electrolytic Bromine</a:t>
            </a:r>
          </a:p>
        </p:txBody>
      </p:sp>
      <p:sp>
        <p:nvSpPr>
          <p:cNvPr id="44043" name="TextBox 58"/>
          <p:cNvSpPr txBox="1">
            <a:spLocks noChangeArrowheads="1"/>
          </p:cNvSpPr>
          <p:nvPr/>
        </p:nvSpPr>
        <p:spPr bwMode="auto">
          <a:xfrm>
            <a:off x="2819400" y="44958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$ 0.28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9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u="sng"/>
              <a:t>Valencia Community College</a:t>
            </a:r>
          </a:p>
        </p:txBody>
      </p:sp>
      <p:grpSp>
        <p:nvGrpSpPr>
          <p:cNvPr id="45059" name="Group 144"/>
          <p:cNvGrpSpPr>
            <a:grpSpLocks/>
          </p:cNvGrpSpPr>
          <p:nvPr/>
        </p:nvGrpSpPr>
        <p:grpSpPr bwMode="auto">
          <a:xfrm>
            <a:off x="8305800" y="5410200"/>
            <a:ext cx="3581400" cy="1135063"/>
            <a:chOff x="3072" y="2544"/>
            <a:chExt cx="2256" cy="922"/>
          </a:xfrm>
        </p:grpSpPr>
        <p:sp>
          <p:nvSpPr>
            <p:cNvPr id="45065" name="Text Box 132"/>
            <p:cNvSpPr txBox="1">
              <a:spLocks noChangeArrowheads="1"/>
            </p:cNvSpPr>
            <p:nvPr/>
          </p:nvSpPr>
          <p:spPr bwMode="auto">
            <a:xfrm>
              <a:off x="3072" y="2544"/>
              <a:ext cx="120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6" name="Text Box 140"/>
            <p:cNvSpPr txBox="1">
              <a:spLocks noChangeArrowheads="1"/>
            </p:cNvSpPr>
            <p:nvPr/>
          </p:nvSpPr>
          <p:spPr bwMode="auto">
            <a:xfrm>
              <a:off x="4176" y="2544"/>
              <a:ext cx="115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067" name="Text Box 142"/>
            <p:cNvSpPr txBox="1">
              <a:spLocks noChangeArrowheads="1"/>
            </p:cNvSpPr>
            <p:nvPr/>
          </p:nvSpPr>
          <p:spPr bwMode="auto">
            <a:xfrm>
              <a:off x="4176" y="3168"/>
              <a:ext cx="115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5060" name="Text Box 146"/>
          <p:cNvSpPr txBox="1">
            <a:spLocks noChangeArrowheads="1"/>
          </p:cNvSpPr>
          <p:nvPr/>
        </p:nvSpPr>
        <p:spPr bwMode="auto">
          <a:xfrm>
            <a:off x="0" y="9144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West Campus</a:t>
            </a:r>
          </a:p>
          <a:p>
            <a:pPr algn="ctr">
              <a:spcBef>
                <a:spcPct val="50000"/>
              </a:spcBef>
            </a:pPr>
            <a:endParaRPr lang="en-US" sz="2400" b="1"/>
          </a:p>
        </p:txBody>
      </p:sp>
      <p:sp>
        <p:nvSpPr>
          <p:cNvPr id="45061" name="TextBox 57"/>
          <p:cNvSpPr txBox="1">
            <a:spLocks noChangeArrowheads="1"/>
          </p:cNvSpPr>
          <p:nvPr/>
        </p:nvSpPr>
        <p:spPr bwMode="auto">
          <a:xfrm>
            <a:off x="304800" y="44958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Electrolytic Bromine</a:t>
            </a:r>
          </a:p>
        </p:txBody>
      </p:sp>
      <p:sp>
        <p:nvSpPr>
          <p:cNvPr id="45062" name="TextBox 58"/>
          <p:cNvSpPr txBox="1">
            <a:spLocks noChangeArrowheads="1"/>
          </p:cNvSpPr>
          <p:nvPr/>
        </p:nvSpPr>
        <p:spPr bwMode="auto">
          <a:xfrm>
            <a:off x="2819400" y="44958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$ 0.28</a:t>
            </a:r>
          </a:p>
        </p:txBody>
      </p:sp>
      <p:pic>
        <p:nvPicPr>
          <p:cNvPr id="4506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4038600" cy="4572000"/>
          </a:xfrm>
          <a:noFill/>
        </p:spPr>
      </p:pic>
      <p:pic>
        <p:nvPicPr>
          <p:cNvPr id="450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10200" y="4954588"/>
            <a:ext cx="3048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r>
              <a:rPr lang="en-US" sz="4400" b="1" u="sng" dirty="0" smtClean="0"/>
              <a:t>  </a:t>
            </a:r>
            <a:endParaRPr lang="en-US" sz="4400" b="1" u="sng" dirty="0"/>
          </a:p>
          <a:p>
            <a:pPr algn="ctr">
              <a:defRPr/>
            </a:pPr>
            <a:r>
              <a:rPr lang="en-US" sz="44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Equipment</a:t>
            </a:r>
          </a:p>
        </p:txBody>
      </p:sp>
      <p:pic>
        <p:nvPicPr>
          <p:cNvPr id="460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400425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http://f1207.mail.yahoo.com/ya/download?mid=1%5f687729%5fAH5TimIAAWfBTPRbhwphyyt3HFc&amp;pid=2.2&amp;fid=Inbox&amp;inline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5106988"/>
            <a:ext cx="31242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r>
              <a:rPr lang="en-US" sz="4400" b="1" u="sng" dirty="0" smtClean="0"/>
              <a:t>  </a:t>
            </a:r>
            <a:endParaRPr lang="en-US" sz="4400" b="1" u="sng" dirty="0"/>
          </a:p>
          <a:p>
            <a:pPr algn="ctr">
              <a:defRPr/>
            </a:pPr>
            <a:r>
              <a:rPr lang="en-US" sz="44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Equipment</a:t>
            </a:r>
          </a:p>
        </p:txBody>
      </p:sp>
      <p:pic>
        <p:nvPicPr>
          <p:cNvPr id="47107" name="Picture 5" descr="http://f1207.mail.yahoo.com/ya/download?mid=1%5f687260%5fAH1TimIAAUOmTPRZZQYzPFYOGm0&amp;pid=2.2&amp;fid=Inbox&amp;inline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5720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://f1207.mail.yahoo.com/ya/download?mid=1%5f688199%5fAH5TimIAAW6mTPRbpQm9wHvCRXY&amp;pid=2.2&amp;fid=Inbox&amp;inline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6576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95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5411788"/>
            <a:ext cx="53340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r>
              <a:rPr lang="en-US" sz="44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</a:p>
          <a:p>
            <a:pPr>
              <a:defRPr/>
            </a:pPr>
            <a:endParaRPr lang="en-US" sz="4400" b="1" u="sng" dirty="0"/>
          </a:p>
        </p:txBody>
      </p:sp>
      <p:pic>
        <p:nvPicPr>
          <p:cNvPr id="48131" name="Picture 2" descr="http://f1207.mail.yahoo.com/ya/download?mid=1%5f686787%5fANxSimIAAPfbTPRZNg7smh2q0fQ&amp;pid=2.2&amp;fid=Inbox&amp;inline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33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153400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finite resource.  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NO substitutes..!!!</a:t>
            </a:r>
          </a:p>
          <a:p>
            <a:pPr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1)  69.3 gallons per day per US resident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2)  Only 2% of all water is freshwater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3)  All the lakes around Mexico City have dried and it is now </a:t>
            </a:r>
          </a:p>
          <a:p>
            <a:pPr marL="457200" indent="-457200">
              <a:defRPr/>
            </a:pPr>
            <a:r>
              <a:rPr lang="en-US" sz="2000" b="1" dirty="0"/>
              <a:t>            sinking into the cavernous remains of its reservoirs</a:t>
            </a:r>
          </a:p>
          <a:p>
            <a:pPr marL="457200" indent="-457200">
              <a:defRPr/>
            </a:pPr>
            <a:r>
              <a:rPr lang="en-US" sz="2000" b="1" dirty="0"/>
              <a:t>           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4)  California runs out of water in 20 years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5)  New Mexico runs out of water in 10 years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2000" b="1" dirty="0"/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000" b="1" dirty="0"/>
              <a:t>6)  </a:t>
            </a:r>
            <a:r>
              <a:rPr lang="en-US" sz="2000" b="1" dirty="0" err="1"/>
              <a:t>Ga</a:t>
            </a:r>
            <a:r>
              <a:rPr lang="en-US" sz="2000" b="1" dirty="0"/>
              <a:t> tried to expand it’s border into </a:t>
            </a:r>
            <a:r>
              <a:rPr lang="en-US" sz="2000" b="1" dirty="0" err="1"/>
              <a:t>Tn</a:t>
            </a:r>
            <a:r>
              <a:rPr lang="en-US" sz="2000" b="1" dirty="0"/>
              <a:t> to secure water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19200" y="1752600"/>
            <a:ext cx="6934200" cy="1588"/>
          </a:xfrm>
          <a:prstGeom prst="line">
            <a:avLst/>
          </a:prstGeom>
          <a:ln w="63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endParaRPr lang="en-US" sz="8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 Assets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2098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/>
              <a:t>Water Softener to remove the total hardness from the make </a:t>
            </a:r>
          </a:p>
          <a:p>
            <a:r>
              <a:rPr lang="en-US" sz="2000" b="1" dirty="0"/>
              <a:t>   up to the cooling tower to prevent and remove scale </a:t>
            </a:r>
          </a:p>
          <a:p>
            <a:r>
              <a:rPr lang="en-US" sz="2000" b="1" dirty="0"/>
              <a:t>   </a:t>
            </a:r>
            <a:r>
              <a:rPr lang="en-US" sz="2000" b="1" dirty="0" smtClean="0"/>
              <a:t>deposition.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Multi-media filter to </a:t>
            </a:r>
            <a:r>
              <a:rPr lang="en-US" sz="2000" b="1" dirty="0" smtClean="0"/>
              <a:t>“pasteurize” </a:t>
            </a:r>
            <a:r>
              <a:rPr lang="en-US" sz="2000" b="1" dirty="0"/>
              <a:t>the </a:t>
            </a:r>
            <a:r>
              <a:rPr lang="en-US" sz="2000" b="1" dirty="0" err="1" smtClean="0"/>
              <a:t>recirculating</a:t>
            </a:r>
            <a:endParaRPr lang="en-US" sz="2000" b="1" dirty="0" smtClean="0"/>
          </a:p>
          <a:p>
            <a:r>
              <a:rPr lang="en-US" sz="2000" b="1" dirty="0" smtClean="0"/>
              <a:t>   condenser water.</a:t>
            </a:r>
            <a:endParaRPr lang="en-US" sz="2000" b="1" dirty="0"/>
          </a:p>
          <a:p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 err="1"/>
              <a:t>BlueTrak</a:t>
            </a:r>
            <a:r>
              <a:rPr lang="en-US" sz="2000" b="1" dirty="0"/>
              <a:t> controller to automatically maintain proper </a:t>
            </a:r>
          </a:p>
          <a:p>
            <a:r>
              <a:rPr lang="en-US" sz="2000" b="1" dirty="0"/>
              <a:t>   inhibitor levels to prevent system </a:t>
            </a:r>
            <a:r>
              <a:rPr lang="en-US" sz="2000" b="1" dirty="0" smtClean="0"/>
              <a:t>corrosion.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Mini-</a:t>
            </a:r>
            <a:r>
              <a:rPr lang="en-US" sz="2000" b="1" dirty="0" err="1"/>
              <a:t>Brom</a:t>
            </a:r>
            <a:r>
              <a:rPr lang="en-US" sz="2000" b="1" dirty="0"/>
              <a:t> non-hazardous biocide to prevent biological </a:t>
            </a:r>
          </a:p>
          <a:p>
            <a:r>
              <a:rPr lang="en-US" sz="2000" b="1" dirty="0"/>
              <a:t>   </a:t>
            </a:r>
            <a:r>
              <a:rPr lang="en-US" sz="2000" b="1" dirty="0" smtClean="0"/>
              <a:t>fouli</a:t>
            </a:r>
            <a:r>
              <a:rPr lang="en-US" b="1" dirty="0" smtClean="0"/>
              <a:t>ng.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-304800"/>
          <a:ext cx="7188200" cy="7834313"/>
        </p:xfrm>
        <a:graphic>
          <a:graphicData uri="http://schemas.openxmlformats.org/presentationml/2006/ole">
            <p:oleObj spid="_x0000_s2050" name="Acrobat Document" r:id="rId3" imgW="5508000" imgH="7128000" progId="AcroExch.Document.7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362200"/>
            <a:ext cx="9144000" cy="3477875"/>
          </a:xfrm>
          <a:prstGeom prst="rect">
            <a:avLst/>
          </a:prstGeom>
          <a:noFill/>
          <a:ln w="88900" cmpd="tri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Formed by a group of highly dedicated, experienced, water treatment professionals in 1986, CG </a:t>
            </a:r>
            <a:r>
              <a:rPr lang="en-US" sz="1600" dirty="0" smtClean="0"/>
              <a:t>Solutions is emerging </a:t>
            </a:r>
            <a:r>
              <a:rPr lang="en-US" sz="1600" dirty="0"/>
              <a:t>as </a:t>
            </a:r>
            <a:r>
              <a:rPr lang="en-US" sz="1600" dirty="0" smtClean="0"/>
              <a:t>one of the leaders </a:t>
            </a:r>
            <a:r>
              <a:rPr lang="en-US" sz="1600" dirty="0"/>
              <a:t>in </a:t>
            </a:r>
            <a:r>
              <a:rPr lang="en-US" sz="1600" dirty="0" smtClean="0"/>
              <a:t>high cycles </a:t>
            </a:r>
            <a:r>
              <a:rPr lang="en-US" sz="1600" dirty="0"/>
              <a:t>technology.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We furnish a complete single source, </a:t>
            </a:r>
            <a:r>
              <a:rPr lang="en-US" sz="1600" dirty="0" smtClean="0"/>
              <a:t>patented, </a:t>
            </a:r>
            <a:r>
              <a:rPr lang="en-US" sz="1600" dirty="0"/>
              <a:t>technology package including water softeners, bypass filters, electrolytic </a:t>
            </a:r>
            <a:r>
              <a:rPr lang="en-US" sz="1600" dirty="0" err="1" smtClean="0"/>
              <a:t>brominators</a:t>
            </a:r>
            <a:r>
              <a:rPr lang="en-US" sz="1600" dirty="0" smtClean="0"/>
              <a:t>, biocides, </a:t>
            </a:r>
            <a:r>
              <a:rPr lang="en-US" sz="1600" dirty="0"/>
              <a:t>and special water treatment chemistry required to operate a cooling system.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CG Solutions manufactures its product line using state of the art technologies, superior consultants and a dedication to quality, providing complete laboratory analysis  and expert technical assistance 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Dedicated to delivering superior products and quality equipment, while adhering to the highest ethical standards.</a:t>
            </a:r>
          </a:p>
          <a:p>
            <a:pPr>
              <a:defRPr/>
            </a:pPr>
            <a:endParaRPr lang="en-US" sz="1400" dirty="0">
              <a:solidFill>
                <a:srgbClr val="F8F8F8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F8F8F8"/>
                </a:solidFill>
              </a:rPr>
              <a:t>	</a:t>
            </a:r>
            <a:endParaRPr lang="en-US" sz="1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46196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rPr>
              <a:t>“Performance, Not Promises”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76962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Interest </a:t>
            </a:r>
            <a:r>
              <a:rPr lang="en-US" sz="3600" b="1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5400" b="1" u="sng" dirty="0" err="1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ZeroTek</a:t>
            </a:r>
            <a:endParaRPr lang="en-US" sz="54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4400"/>
            <a:ext cx="4057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C:\Documents and Settings\TEMP\Local Settings\Application Data\IM\Identities\{87C874E8-E100-43FB-8895-4151E3A2DA13}\Signature\{E2DBFCB1-66D3-495A-93F8-D3F83DBB3D85}\AWT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C:\Documents and Settings\TEMP\Local Settings\Application Data\IM\Identities\{87C874E8-E100-43FB-8895-4151E3A2DA13}\Signature\{E2DBFCB1-66D3-495A-93F8-D3F83DBB3D85}\USGBS2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2578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:\Documents and Settings\TEMP\Local Settings\Application Data\IM\Identities\{87C874E8-E100-43FB-8895-4151E3A2DA13}\Signature\{E2DBFCB1-66D3-495A-93F8-D3F83DBB3D85}\BOMA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2578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8153400" cy="2092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 A. Thompson  LEED AP</a:t>
            </a:r>
          </a:p>
          <a:p>
            <a:pPr algn="ctr">
              <a:defRPr/>
            </a:pPr>
            <a:endParaRPr 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Ph:  407.808.8236                    Email:  gthompson@cg-solutions.biz</a:t>
            </a:r>
          </a:p>
          <a:p>
            <a:pPr>
              <a:defRPr/>
            </a:pPr>
            <a:r>
              <a:rPr lang="en-US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Fx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800.850.7489                    Web:   www.cg-solutions.biz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.water.usgs.gov/edu/graphics/wupspiesst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828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a.water.usgs.gov/edu/graphics/wutrendsp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382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e diagram of water use by category, 2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42672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600200"/>
            <a:ext cx="2971800" cy="3846513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/>
              <a:t>Top</a:t>
            </a:r>
          </a:p>
          <a:p>
            <a:pPr algn="ctr">
              <a:defRPr/>
            </a:pPr>
            <a:r>
              <a:rPr lang="en-US" sz="2200" b="1" u="sng" dirty="0"/>
              <a:t>Water Consumers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Thermoelectric Power</a:t>
            </a:r>
          </a:p>
          <a:p>
            <a:pPr>
              <a:defRPr/>
            </a:pPr>
            <a:r>
              <a:rPr lang="en-US" b="1" dirty="0"/>
              <a:t>    by far the largest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Irrigation for crop </a:t>
            </a:r>
          </a:p>
          <a:p>
            <a:pPr>
              <a:defRPr/>
            </a:pPr>
            <a:r>
              <a:rPr lang="en-US" b="1" dirty="0"/>
              <a:t>   production is next</a:t>
            </a:r>
          </a:p>
          <a:p>
            <a:pPr>
              <a:buFont typeface="Wingdings" pitchFamily="2" charset="2"/>
              <a:buChar char="Ø"/>
              <a:defRPr/>
            </a:pPr>
            <a:endParaRPr lang="en-US" b="1" dirty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/>
              <a:t>The supply of potable </a:t>
            </a:r>
          </a:p>
          <a:p>
            <a:pPr>
              <a:defRPr/>
            </a:pPr>
            <a:r>
              <a:rPr lang="en-US" b="1" dirty="0"/>
              <a:t>    water to the public is </a:t>
            </a:r>
          </a:p>
          <a:p>
            <a:pPr>
              <a:defRPr/>
            </a:pPr>
            <a:r>
              <a:rPr lang="en-US" b="1" dirty="0"/>
              <a:t>    third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8382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ea typeface="Times New Roman" pitchFamily="18" charset="0"/>
              <a:cs typeface="Arial" charset="0"/>
            </a:endParaRPr>
          </a:p>
          <a:p>
            <a:pPr indent="-182880">
              <a:buFont typeface="Wingdings" pitchFamily="2" charset="2"/>
              <a:buChar char="Ø"/>
              <a:defRPr/>
            </a:pPr>
            <a:r>
              <a:rPr lang="en-US" sz="2200" b="1" dirty="0">
                <a:ea typeface="Times New Roman" pitchFamily="18" charset="0"/>
                <a:cs typeface="Arial" charset="0"/>
              </a:rPr>
              <a:t>Cooling Tower water use typically accounts for 10 to 45% </a:t>
            </a:r>
            <a:r>
              <a:rPr lang="en-US" sz="2200" b="1" dirty="0" smtClean="0">
                <a:ea typeface="Times New Roman" pitchFamily="18" charset="0"/>
                <a:cs typeface="Arial" charset="0"/>
              </a:rPr>
              <a:t>of</a:t>
            </a:r>
          </a:p>
          <a:p>
            <a:pPr indent="-182880">
              <a:defRPr/>
            </a:pPr>
            <a:r>
              <a:rPr lang="en-US" sz="2200" b="1" dirty="0" smtClean="0">
                <a:ea typeface="Times New Roman" pitchFamily="18" charset="0"/>
                <a:cs typeface="Arial" charset="0"/>
              </a:rPr>
              <a:t>   </a:t>
            </a:r>
            <a:r>
              <a:rPr lang="en-US" sz="2200" b="1" dirty="0">
                <a:ea typeface="Times New Roman" pitchFamily="18" charset="0"/>
                <a:cs typeface="Arial" charset="0"/>
              </a:rPr>
              <a:t>a facility’s total potable water consumption.</a:t>
            </a:r>
          </a:p>
          <a:p>
            <a:pPr indent="-182880">
              <a:buFont typeface="Wingdings" pitchFamily="2" charset="2"/>
              <a:buChar char="Ø"/>
              <a:defRPr/>
            </a:pPr>
            <a:endParaRPr lang="en-US" sz="2200" b="1" dirty="0">
              <a:ea typeface="Times New Roman" pitchFamily="18" charset="0"/>
              <a:cs typeface="Arial" charset="0"/>
            </a:endParaRPr>
          </a:p>
          <a:p>
            <a:pPr indent="-182880">
              <a:buFont typeface="Wingdings" pitchFamily="2" charset="2"/>
              <a:buChar char="Ø"/>
              <a:defRPr/>
            </a:pPr>
            <a:r>
              <a:rPr lang="en-US" sz="2200" b="1" dirty="0">
                <a:ea typeface="Times New Roman" pitchFamily="18" charset="0"/>
                <a:cs typeface="Arial" charset="0"/>
              </a:rPr>
              <a:t>In Florida it can be as much as 75% of total </a:t>
            </a:r>
            <a:r>
              <a:rPr lang="en-US" sz="2200" b="1" dirty="0" smtClean="0">
                <a:ea typeface="Times New Roman" pitchFamily="18" charset="0"/>
                <a:cs typeface="Arial" charset="0"/>
              </a:rPr>
              <a:t>water</a:t>
            </a:r>
          </a:p>
          <a:p>
            <a:pPr indent="-182880">
              <a:defRPr/>
            </a:pPr>
            <a:r>
              <a:rPr lang="en-US" sz="2200" b="1" dirty="0" smtClean="0">
                <a:ea typeface="Times New Roman" pitchFamily="18" charset="0"/>
                <a:cs typeface="Arial" charset="0"/>
              </a:rPr>
              <a:t>   </a:t>
            </a:r>
            <a:r>
              <a:rPr lang="en-US" sz="2200" b="1" dirty="0">
                <a:ea typeface="Times New Roman" pitchFamily="18" charset="0"/>
                <a:cs typeface="Arial" charset="0"/>
              </a:rPr>
              <a:t>consumption in a commercial </a:t>
            </a:r>
            <a:r>
              <a:rPr lang="en-US" sz="2200" b="1" dirty="0" smtClean="0">
                <a:ea typeface="Times New Roman" pitchFamily="18" charset="0"/>
                <a:cs typeface="Arial" charset="0"/>
              </a:rPr>
              <a:t>building.</a:t>
            </a:r>
            <a:endParaRPr lang="en-US" sz="2200" b="1" dirty="0">
              <a:ea typeface="Times New Roman" pitchFamily="18" charset="0"/>
              <a:cs typeface="Arial" charset="0"/>
            </a:endParaRPr>
          </a:p>
          <a:p>
            <a:pPr indent="-182880">
              <a:buFont typeface="Wingdings" pitchFamily="2" charset="2"/>
              <a:buChar char="Ø"/>
              <a:defRPr/>
            </a:pPr>
            <a:endParaRPr lang="en-US" sz="2200" b="1" dirty="0">
              <a:ea typeface="Times New Roman" pitchFamily="18" charset="0"/>
              <a:cs typeface="Arial" charset="0"/>
            </a:endParaRPr>
          </a:p>
          <a:p>
            <a:pPr indent="-182880">
              <a:buFont typeface="Wingdings" pitchFamily="2" charset="2"/>
              <a:buChar char="Ø"/>
              <a:defRPr/>
            </a:pPr>
            <a:r>
              <a:rPr lang="en-US" sz="2200" b="1" dirty="0">
                <a:ea typeface="Times New Roman" pitchFamily="18" charset="0"/>
                <a:cs typeface="Arial" charset="0"/>
              </a:rPr>
              <a:t>A typical 350,000 SF building can consume 8 </a:t>
            </a:r>
            <a:r>
              <a:rPr lang="en-US" sz="2200" b="1" dirty="0" smtClean="0">
                <a:ea typeface="Times New Roman" pitchFamily="18" charset="0"/>
                <a:cs typeface="Arial" charset="0"/>
              </a:rPr>
              <a:t>million</a:t>
            </a:r>
          </a:p>
          <a:p>
            <a:pPr indent="-182880">
              <a:defRPr/>
            </a:pPr>
            <a:r>
              <a:rPr lang="en-US" sz="2200" b="1" dirty="0" smtClean="0">
                <a:ea typeface="Times New Roman" pitchFamily="18" charset="0"/>
                <a:cs typeface="Arial" charset="0"/>
              </a:rPr>
              <a:t>   </a:t>
            </a:r>
            <a:r>
              <a:rPr lang="en-US" sz="2200" b="1" dirty="0">
                <a:ea typeface="Times New Roman" pitchFamily="18" charset="0"/>
                <a:cs typeface="Arial" charset="0"/>
              </a:rPr>
              <a:t>gallons of water </a:t>
            </a:r>
            <a:r>
              <a:rPr lang="en-US" sz="2200" b="1" dirty="0" smtClean="0">
                <a:ea typeface="Times New Roman" pitchFamily="18" charset="0"/>
                <a:cs typeface="Arial" charset="0"/>
              </a:rPr>
              <a:t>annually.</a:t>
            </a:r>
            <a:endParaRPr lang="en-US" sz="2200" b="1" dirty="0">
              <a:ea typeface="Times New Roman" pitchFamily="18" charset="0"/>
              <a:cs typeface="Arial" charset="0"/>
            </a:endParaRPr>
          </a:p>
          <a:p>
            <a:pPr lvl="1">
              <a:defRPr/>
            </a:pPr>
            <a:endParaRPr lang="en-US" sz="2200" b="1" dirty="0" smtClean="0">
              <a:ea typeface="Times New Roman" pitchFamily="18" charset="0"/>
              <a:cs typeface="Arial" charset="0"/>
            </a:endParaRPr>
          </a:p>
          <a:p>
            <a:pPr lvl="1">
              <a:defRPr/>
            </a:pPr>
            <a:r>
              <a:rPr lang="en-US" sz="2200" b="1" dirty="0" smtClean="0">
                <a:ea typeface="Times New Roman" pitchFamily="18" charset="0"/>
                <a:cs typeface="Arial" charset="0"/>
              </a:rPr>
              <a:t>Of </a:t>
            </a:r>
            <a:r>
              <a:rPr lang="en-US" sz="2200" b="1" dirty="0">
                <a:ea typeface="Times New Roman" pitchFamily="18" charset="0"/>
                <a:cs typeface="Arial" charset="0"/>
              </a:rPr>
              <a:t>that, 6 million gallons consumed by HVAC and </a:t>
            </a:r>
            <a:r>
              <a:rPr lang="en-US" sz="22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up to 50% of that is wasted via bleed off.</a:t>
            </a:r>
          </a:p>
          <a:p>
            <a:pPr>
              <a:defRPr/>
            </a:pPr>
            <a:endParaRPr lang="en-US" b="1" dirty="0">
              <a:solidFill>
                <a:schemeClr val="accent1"/>
              </a:solidFill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dirty="0">
              <a:ea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8077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Supply %11</a:t>
            </a:r>
          </a:p>
        </p:txBody>
      </p:sp>
      <p:pic>
        <p:nvPicPr>
          <p:cNvPr id="12" name="Picture 6" descr="AZ 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776788"/>
            <a:ext cx="3886200" cy="20812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04800" y="4114800"/>
            <a:ext cx="457200" cy="304800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vlowcostusa.wordpress.com/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224213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1905000"/>
            <a:ext cx="4800600" cy="4801314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127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/>
              <a:t>Up to 50% HVAC water use is dumped down your building’s drain every year.  </a:t>
            </a:r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r>
              <a:rPr lang="en-US" sz="3200" b="1" dirty="0"/>
              <a:t>Thousands of dollars are going with it.</a:t>
            </a:r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8077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 Tower Bleed Off</a:t>
            </a:r>
          </a:p>
        </p:txBody>
      </p:sp>
      <p:pic>
        <p:nvPicPr>
          <p:cNvPr id="29703" name="Picture 7" descr="C:\Documents and Settings\cphillmr\Local Settings\Temporary Internet Files\Content.IE5\KFC1AXRC\MC90019746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105400"/>
            <a:ext cx="1219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848600" cy="1219200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Proper Water Treatment</a:t>
            </a:r>
            <a:endParaRPr lang="en-US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1447800"/>
            <a:ext cx="9144000" cy="389731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en-US" sz="3600" dirty="0" smtClean="0"/>
              <a:t>Protects equipment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600" dirty="0" smtClean="0"/>
              <a:t>Extends equipment life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3600" dirty="0" smtClean="0"/>
              <a:t>Minimizes water and energy costs</a:t>
            </a:r>
          </a:p>
          <a:p>
            <a:pPr algn="ctr">
              <a:buFont typeface="Wingdings 3" pitchFamily="18" charset="2"/>
              <a:buNone/>
              <a:defRPr/>
            </a:pPr>
            <a:endParaRPr lang="en-US" sz="4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733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oncourse">
  <a:themeElements>
    <a:clrScheme name="Custom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70C0"/>
      </a:accent1>
      <a:accent2>
        <a:srgbClr val="0075A2"/>
      </a:accent2>
      <a:accent3>
        <a:srgbClr val="005390"/>
      </a:accent3>
      <a:accent4>
        <a:srgbClr val="105964"/>
      </a:accent4>
      <a:accent5>
        <a:srgbClr val="0070C0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70C0"/>
    </a:accent1>
    <a:accent2>
      <a:srgbClr val="0075A2"/>
    </a:accent2>
    <a:accent3>
      <a:srgbClr val="005390"/>
    </a:accent3>
    <a:accent4>
      <a:srgbClr val="105964"/>
    </a:accent4>
    <a:accent5>
      <a:srgbClr val="0070C0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70C0"/>
    </a:accent1>
    <a:accent2>
      <a:srgbClr val="0075A2"/>
    </a:accent2>
    <a:accent3>
      <a:srgbClr val="005390"/>
    </a:accent3>
    <a:accent4>
      <a:srgbClr val="105964"/>
    </a:accent4>
    <a:accent5>
      <a:srgbClr val="0070C0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70C0"/>
    </a:accent1>
    <a:accent2>
      <a:srgbClr val="0075A2"/>
    </a:accent2>
    <a:accent3>
      <a:srgbClr val="005390"/>
    </a:accent3>
    <a:accent4>
      <a:srgbClr val="105964"/>
    </a:accent4>
    <a:accent5>
      <a:srgbClr val="0070C0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070C0"/>
    </a:accent1>
    <a:accent2>
      <a:srgbClr val="0075A2"/>
    </a:accent2>
    <a:accent3>
      <a:srgbClr val="005390"/>
    </a:accent3>
    <a:accent4>
      <a:srgbClr val="105964"/>
    </a:accent4>
    <a:accent5>
      <a:srgbClr val="0070C0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7874</TotalTime>
  <Words>1095</Words>
  <Application>Microsoft Office PowerPoint</Application>
  <PresentationFormat>On-screen Show (4:3)</PresentationFormat>
  <Paragraphs>307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1_Concourse</vt:lpstr>
      <vt:lpstr>Office Theme</vt:lpstr>
      <vt:lpstr>Acrobat Document</vt:lpstr>
      <vt:lpstr>Slide 1</vt:lpstr>
      <vt:lpstr>Blue Gold </vt:lpstr>
      <vt:lpstr>Slide 3</vt:lpstr>
      <vt:lpstr>Slide 4</vt:lpstr>
      <vt:lpstr>Slide 5</vt:lpstr>
      <vt:lpstr>Slide 6</vt:lpstr>
      <vt:lpstr>Slide 7</vt:lpstr>
      <vt:lpstr>Slide 8</vt:lpstr>
      <vt:lpstr>Proper Water Treatment</vt:lpstr>
      <vt:lpstr>Results of Improper Water Treatment</vt:lpstr>
      <vt:lpstr>ZeroTek</vt:lpstr>
      <vt:lpstr>      </vt:lpstr>
      <vt:lpstr>Slide 13</vt:lpstr>
      <vt:lpstr>Slide 14</vt:lpstr>
      <vt:lpstr>What is ZeroTek?</vt:lpstr>
      <vt:lpstr>Slide 16</vt:lpstr>
      <vt:lpstr>Slide 17</vt:lpstr>
      <vt:lpstr>Slide 18</vt:lpstr>
      <vt:lpstr>Slide 19</vt:lpstr>
      <vt:lpstr>Slide 20</vt:lpstr>
      <vt:lpstr>Slide 21</vt:lpstr>
      <vt:lpstr>ZeroTek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 Thompson</dc:creator>
  <cp:lastModifiedBy>Gale A. Thompson</cp:lastModifiedBy>
  <cp:revision>365</cp:revision>
  <dcterms:created xsi:type="dcterms:W3CDTF">2009-01-18T23:59:08Z</dcterms:created>
  <dcterms:modified xsi:type="dcterms:W3CDTF">2011-02-14T21:07:48Z</dcterms:modified>
</cp:coreProperties>
</file>